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71"/>
  </p:notesMasterIdLst>
  <p:handoutMasterIdLst>
    <p:handoutMasterId r:id="rId72"/>
  </p:handoutMasterIdLst>
  <p:sldIdLst>
    <p:sldId id="327" r:id="rId5"/>
    <p:sldId id="330" r:id="rId6"/>
    <p:sldId id="331" r:id="rId7"/>
    <p:sldId id="332" r:id="rId8"/>
    <p:sldId id="298" r:id="rId9"/>
    <p:sldId id="262" r:id="rId10"/>
    <p:sldId id="333" r:id="rId11"/>
    <p:sldId id="334" r:id="rId12"/>
    <p:sldId id="263" r:id="rId13"/>
    <p:sldId id="299" r:id="rId14"/>
    <p:sldId id="302" r:id="rId15"/>
    <p:sldId id="264" r:id="rId16"/>
    <p:sldId id="266" r:id="rId17"/>
    <p:sldId id="265" r:id="rId18"/>
    <p:sldId id="338" r:id="rId19"/>
    <p:sldId id="339" r:id="rId20"/>
    <p:sldId id="276" r:id="rId21"/>
    <p:sldId id="303" r:id="rId22"/>
    <p:sldId id="293" r:id="rId23"/>
    <p:sldId id="277" r:id="rId24"/>
    <p:sldId id="340" r:id="rId25"/>
    <p:sldId id="284" r:id="rId26"/>
    <p:sldId id="269" r:id="rId27"/>
    <p:sldId id="304" r:id="rId28"/>
    <p:sldId id="305" r:id="rId29"/>
    <p:sldId id="307" r:id="rId30"/>
    <p:sldId id="306" r:id="rId31"/>
    <p:sldId id="308" r:id="rId32"/>
    <p:sldId id="270" r:id="rId33"/>
    <p:sldId id="309" r:id="rId34"/>
    <p:sldId id="310" r:id="rId35"/>
    <p:sldId id="311" r:id="rId36"/>
    <p:sldId id="312" r:id="rId37"/>
    <p:sldId id="314" r:id="rId38"/>
    <p:sldId id="313" r:id="rId39"/>
    <p:sldId id="315" r:id="rId40"/>
    <p:sldId id="316" r:id="rId41"/>
    <p:sldId id="317" r:id="rId42"/>
    <p:sldId id="358" r:id="rId43"/>
    <p:sldId id="294" r:id="rId44"/>
    <p:sldId id="296" r:id="rId45"/>
    <p:sldId id="351" r:id="rId46"/>
    <p:sldId id="353" r:id="rId47"/>
    <p:sldId id="354" r:id="rId48"/>
    <p:sldId id="357" r:id="rId49"/>
    <p:sldId id="319" r:id="rId50"/>
    <p:sldId id="356" r:id="rId51"/>
    <p:sldId id="355" r:id="rId52"/>
    <p:sldId id="321" r:id="rId53"/>
    <p:sldId id="322" r:id="rId54"/>
    <p:sldId id="343" r:id="rId55"/>
    <p:sldId id="344" r:id="rId56"/>
    <p:sldId id="323" r:id="rId57"/>
    <p:sldId id="324" r:id="rId58"/>
    <p:sldId id="347" r:id="rId59"/>
    <p:sldId id="348" r:id="rId60"/>
    <p:sldId id="345" r:id="rId61"/>
    <p:sldId id="350" r:id="rId62"/>
    <p:sldId id="288" r:id="rId63"/>
    <p:sldId id="289" r:id="rId64"/>
    <p:sldId id="320" r:id="rId65"/>
    <p:sldId id="341" r:id="rId66"/>
    <p:sldId id="274" r:id="rId67"/>
    <p:sldId id="359" r:id="rId68"/>
    <p:sldId id="275" r:id="rId69"/>
    <p:sldId id="329" r:id="rId7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87"/>
    <p:restoredTop sz="95964"/>
  </p:normalViewPr>
  <p:slideViewPr>
    <p:cSldViewPr snapToGrid="0" snapToObjects="1">
      <p:cViewPr varScale="1">
        <p:scale>
          <a:sx n="116" d="100"/>
          <a:sy n="116" d="100"/>
        </p:scale>
        <p:origin x="848"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dirty="0"/>
              <a:t>Model Classification Score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Scores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Logistic Regression</c:v>
                </c:pt>
                <c:pt idx="1">
                  <c:v>SVC</c:v>
                </c:pt>
                <c:pt idx="2">
                  <c:v>Decision Tree</c:v>
                </c:pt>
                <c:pt idx="3">
                  <c:v>KNN</c:v>
                </c:pt>
              </c:strCache>
            </c:strRef>
          </c:cat>
          <c:val>
            <c:numRef>
              <c:f>Sheet1!$B$2:$B$5</c:f>
              <c:numCache>
                <c:formatCode>0.00%</c:formatCode>
                <c:ptCount val="4"/>
                <c:pt idx="0">
                  <c:v>0.84640000000000004</c:v>
                </c:pt>
                <c:pt idx="1">
                  <c:v>0.84819999999999995</c:v>
                </c:pt>
                <c:pt idx="2">
                  <c:v>0.90169999999999995</c:v>
                </c:pt>
                <c:pt idx="3">
                  <c:v>0.84819999999999995</c:v>
                </c:pt>
              </c:numCache>
            </c:numRef>
          </c:val>
          <c:extLst>
            <c:ext xmlns:c16="http://schemas.microsoft.com/office/drawing/2014/chart" uri="{C3380CC4-5D6E-409C-BE32-E72D297353CC}">
              <c16:uniqueId val="{00000000-1469-144C-8321-BAA477C6EAA9}"/>
            </c:ext>
          </c:extLst>
        </c:ser>
        <c:dLbls>
          <c:showLegendKey val="0"/>
          <c:showVal val="0"/>
          <c:showCatName val="0"/>
          <c:showSerName val="0"/>
          <c:showPercent val="0"/>
          <c:showBubbleSize val="0"/>
        </c:dLbls>
        <c:gapWidth val="219"/>
        <c:overlap val="-27"/>
        <c:axId val="1061897984"/>
        <c:axId val="1061734464"/>
      </c:barChart>
      <c:catAx>
        <c:axId val="1061897984"/>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a:t>Models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1734464"/>
        <c:crosses val="autoZero"/>
        <c:auto val="1"/>
        <c:lblAlgn val="ctr"/>
        <c:lblOffset val="100"/>
        <c:noMultiLvlLbl val="0"/>
      </c:catAx>
      <c:valAx>
        <c:axId val="1061734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a:t>Scores</a:t>
                </a:r>
              </a:p>
            </c:rich>
          </c:tx>
          <c:layout>
            <c:manualLayout>
              <c:xMode val="edge"/>
              <c:yMode val="edge"/>
              <c:x val="0"/>
              <c:y val="0.43478007518401579"/>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1897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Request Data from API</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Extract Rocket, Payload &amp; Core Info</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Fetch Additional Details via API</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Web Scrape Falcon 9 Launch Data</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Extract Tables &amp; Parse HTML Content</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Parse API Responses &amp; Transform Data (Pandas)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Handle Missing Values &amp; Duplicates</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D081B8A6-4238-704C-B215-4B2803BCFCED}">
      <dgm:prSet phldrT="[Text]"/>
      <dgm:spPr/>
      <dgm:t>
        <a:bodyPr/>
        <a:lstStyle/>
        <a:p>
          <a:r>
            <a:rPr lang="en-US" b="0" i="0" u="none" dirty="0"/>
            <a:t>Export Clean Data (CSV Format)</a:t>
          </a:r>
          <a:endParaRPr lang="en-US" dirty="0"/>
        </a:p>
      </dgm:t>
    </dgm:pt>
    <dgm:pt modelId="{A3C4D3AB-BBB8-6F4D-AA47-B9D910FE87F3}" type="parTrans" cxnId="{D0874605-8E56-9847-9E0B-EFCAAAFC5C6C}">
      <dgm:prSet/>
      <dgm:spPr/>
      <dgm:t>
        <a:bodyPr/>
        <a:lstStyle/>
        <a:p>
          <a:endParaRPr lang="en-US"/>
        </a:p>
      </dgm:t>
    </dgm:pt>
    <dgm:pt modelId="{9725E154-83E7-ED45-8C38-C6A561D981FA}" type="sibTrans" cxnId="{D0874605-8E56-9847-9E0B-EFCAAAFC5C6C}">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8">
        <dgm:presLayoutVars>
          <dgm:bulletEnabled val="1"/>
        </dgm:presLayoutVars>
      </dgm:prSet>
      <dgm:spPr/>
    </dgm:pt>
    <dgm:pt modelId="{F0B85E96-8E4D-6149-B2A7-20672EAE6950}" type="pres">
      <dgm:prSet presAssocID="{968FD4A6-FCBB-484F-B916-B8867EA1232F}" presName="sibTrans" presStyleLbl="bgSibTrans2D1" presStyleIdx="0" presStyleCnt="7"/>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8">
        <dgm:presLayoutVars>
          <dgm:bulletEnabled val="1"/>
        </dgm:presLayoutVars>
      </dgm:prSet>
      <dgm:spPr/>
    </dgm:pt>
    <dgm:pt modelId="{E68945F2-1826-EA44-A967-D790C29B6805}" type="pres">
      <dgm:prSet presAssocID="{5B89A48A-2106-5044-9D75-C4CB2C5C06F5}" presName="sibTrans" presStyleLbl="bgSibTrans2D1" presStyleIdx="1" presStyleCnt="7"/>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8">
        <dgm:presLayoutVars>
          <dgm:bulletEnabled val="1"/>
        </dgm:presLayoutVars>
      </dgm:prSet>
      <dgm:spPr/>
    </dgm:pt>
    <dgm:pt modelId="{F70390EF-9F4E-7B41-9B4F-E9BCB07515BE}" type="pres">
      <dgm:prSet presAssocID="{11E5EE3A-861C-9240-9F43-10B03F439DB3}" presName="sibTrans" presStyleLbl="bgSibTrans2D1" presStyleIdx="2" presStyleCnt="7"/>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8">
        <dgm:presLayoutVars>
          <dgm:bulletEnabled val="1"/>
        </dgm:presLayoutVars>
      </dgm:prSet>
      <dgm:spPr/>
    </dgm:pt>
    <dgm:pt modelId="{4930E100-8737-5442-833C-FC2E32763836}" type="pres">
      <dgm:prSet presAssocID="{89D67B72-3153-2A4C-AB83-803F81C37CE3}" presName="sibTrans" presStyleLbl="bgSibTrans2D1" presStyleIdx="3" presStyleCnt="7"/>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8">
        <dgm:presLayoutVars>
          <dgm:bulletEnabled val="1"/>
        </dgm:presLayoutVars>
      </dgm:prSet>
      <dgm:spPr/>
    </dgm:pt>
    <dgm:pt modelId="{84D04ECE-D836-504F-ADFC-4A1DBD7D9E70}" type="pres">
      <dgm:prSet presAssocID="{FA2A985E-2EB0-F646-9E95-D5E9796C74CB}" presName="sibTrans" presStyleLbl="bgSibTrans2D1" presStyleIdx="4" presStyleCnt="7"/>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8">
        <dgm:presLayoutVars>
          <dgm:bulletEnabled val="1"/>
        </dgm:presLayoutVars>
      </dgm:prSet>
      <dgm:spPr/>
    </dgm:pt>
    <dgm:pt modelId="{960FDC17-4E77-944C-9211-D1EF4B487A30}" type="pres">
      <dgm:prSet presAssocID="{C766416F-4C75-874E-A25A-B134C523FACB}" presName="sibTrans" presStyleLbl="bgSibTrans2D1" presStyleIdx="5" presStyleCnt="7"/>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8">
        <dgm:presLayoutVars>
          <dgm:bulletEnabled val="1"/>
        </dgm:presLayoutVars>
      </dgm:prSet>
      <dgm:spPr/>
    </dgm:pt>
    <dgm:pt modelId="{4B3B8ABD-1BD3-7441-8239-0B0A8AB0F6EC}" type="pres">
      <dgm:prSet presAssocID="{255FAC1D-08F2-CC4D-BD9D-430ABCC96065}" presName="sibTrans" presStyleLbl="bgSibTrans2D1" presStyleIdx="6" presStyleCnt="7"/>
      <dgm:spPr/>
    </dgm:pt>
    <dgm:pt modelId="{B9A940AA-BF87-3041-A0A5-3C304818381E}" type="pres">
      <dgm:prSet presAssocID="{D081B8A6-4238-704C-B215-4B2803BCFCED}" presName="compNode" presStyleCnt="0"/>
      <dgm:spPr/>
    </dgm:pt>
    <dgm:pt modelId="{59664770-7E14-3A4E-BE5A-9A56B347B585}" type="pres">
      <dgm:prSet presAssocID="{D081B8A6-4238-704C-B215-4B2803BCFCED}" presName="dummyConnPt" presStyleCnt="0"/>
      <dgm:spPr/>
    </dgm:pt>
    <dgm:pt modelId="{E82D6F69-9051-C047-BDB4-64860D5DA529}" type="pres">
      <dgm:prSet presAssocID="{D081B8A6-4238-704C-B215-4B2803BCFCED}" presName="node" presStyleLbl="node1" presStyleIdx="7" presStyleCnt="8">
        <dgm:presLayoutVars>
          <dgm:bulletEnabled val="1"/>
        </dgm:presLayoutVars>
      </dgm:prSet>
      <dgm:spPr/>
    </dgm:pt>
  </dgm:ptLst>
  <dgm:cxnLst>
    <dgm:cxn modelId="{D0874605-8E56-9847-9E0B-EFCAAAFC5C6C}" srcId="{962F6977-C34A-2A46-B392-E1C7C63E5B7B}" destId="{D081B8A6-4238-704C-B215-4B2803BCFCED}" srcOrd="7" destOrd="0" parTransId="{A3C4D3AB-BBB8-6F4D-AA47-B9D910FE87F3}" sibTransId="{9725E154-83E7-ED45-8C38-C6A561D981FA}"/>
    <dgm:cxn modelId="{0857D313-369E-D743-8DF2-C3445DA656F0}" type="presOf" srcId="{D081B8A6-4238-704C-B215-4B2803BCFCED}" destId="{E82D6F69-9051-C047-BDB4-64860D5DA529}" srcOrd="0" destOrd="0" presId="urn:microsoft.com/office/officeart/2005/8/layout/bProcess4"/>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91C84956-457A-9C48-8A5C-B2825F399788}" type="presOf" srcId="{255FAC1D-08F2-CC4D-BD9D-430ABCC96065}" destId="{4B3B8ABD-1BD3-7441-8239-0B0A8AB0F6EC}"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 modelId="{1200AC2E-015A-244F-B56B-3766838E3C38}" type="presParOf" srcId="{28CF70C8-7158-C540-824C-36952389D9E0}" destId="{4B3B8ABD-1BD3-7441-8239-0B0A8AB0F6EC}" srcOrd="13" destOrd="0" presId="urn:microsoft.com/office/officeart/2005/8/layout/bProcess4"/>
    <dgm:cxn modelId="{EE72DF63-0CE2-A545-A06A-FAD5E91DD5DF}" type="presParOf" srcId="{28CF70C8-7158-C540-824C-36952389D9E0}" destId="{B9A940AA-BF87-3041-A0A5-3C304818381E}" srcOrd="14" destOrd="0" presId="urn:microsoft.com/office/officeart/2005/8/layout/bProcess4"/>
    <dgm:cxn modelId="{DD15C14D-11AA-DD4E-999A-612E6721E810}" type="presParOf" srcId="{B9A940AA-BF87-3041-A0A5-3C304818381E}" destId="{59664770-7E14-3A4E-BE5A-9A56B347B585}" srcOrd="0" destOrd="0" presId="urn:microsoft.com/office/officeart/2005/8/layout/bProcess4"/>
    <dgm:cxn modelId="{B2EFDEDF-25DC-2447-9D76-19703C901B09}" type="presParOf" srcId="{B9A940AA-BF87-3041-A0A5-3C304818381E}" destId="{E82D6F69-9051-C047-BDB4-64860D5DA52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Send HTTP Request to Wikipedia Page</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Parse HTML Using </a:t>
          </a:r>
          <a:r>
            <a:rPr lang="en-US" b="0" i="0" u="none" dirty="0" err="1"/>
            <a:t>BeautifulSoup</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Locate and Extract Falcon 9 Launch Table</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Extract Column Headers &amp; Launch Data Rows</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Clean and Structure Data in Pandas </a:t>
          </a:r>
          <a:r>
            <a:rPr lang="en-US" b="0" i="0" u="none" dirty="0" err="1"/>
            <a:t>DataFrame</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Handle Missing Values &amp; Standardize Entries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Save Cleaned Data as CSV File for Analysis</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7">
        <dgm:presLayoutVars>
          <dgm:bulletEnabled val="1"/>
        </dgm:presLayoutVars>
      </dgm:prSet>
      <dgm:spPr/>
    </dgm:pt>
    <dgm:pt modelId="{F0B85E96-8E4D-6149-B2A7-20672EAE6950}" type="pres">
      <dgm:prSet presAssocID="{968FD4A6-FCBB-484F-B916-B8867EA1232F}" presName="sibTrans" presStyleLbl="bgSibTrans2D1" presStyleIdx="0" presStyleCnt="6"/>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7">
        <dgm:presLayoutVars>
          <dgm:bulletEnabled val="1"/>
        </dgm:presLayoutVars>
      </dgm:prSet>
      <dgm:spPr/>
    </dgm:pt>
    <dgm:pt modelId="{E68945F2-1826-EA44-A967-D790C29B6805}" type="pres">
      <dgm:prSet presAssocID="{5B89A48A-2106-5044-9D75-C4CB2C5C06F5}" presName="sibTrans" presStyleLbl="bgSibTrans2D1" presStyleIdx="1" presStyleCnt="6"/>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7">
        <dgm:presLayoutVars>
          <dgm:bulletEnabled val="1"/>
        </dgm:presLayoutVars>
      </dgm:prSet>
      <dgm:spPr/>
    </dgm:pt>
    <dgm:pt modelId="{F70390EF-9F4E-7B41-9B4F-E9BCB07515BE}" type="pres">
      <dgm:prSet presAssocID="{11E5EE3A-861C-9240-9F43-10B03F439DB3}" presName="sibTrans" presStyleLbl="bgSibTrans2D1" presStyleIdx="2" presStyleCnt="6"/>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7">
        <dgm:presLayoutVars>
          <dgm:bulletEnabled val="1"/>
        </dgm:presLayoutVars>
      </dgm:prSet>
      <dgm:spPr/>
    </dgm:pt>
    <dgm:pt modelId="{4930E100-8737-5442-833C-FC2E32763836}" type="pres">
      <dgm:prSet presAssocID="{89D67B72-3153-2A4C-AB83-803F81C37CE3}" presName="sibTrans" presStyleLbl="bgSibTrans2D1" presStyleIdx="3" presStyleCnt="6"/>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7">
        <dgm:presLayoutVars>
          <dgm:bulletEnabled val="1"/>
        </dgm:presLayoutVars>
      </dgm:prSet>
      <dgm:spPr/>
    </dgm:pt>
    <dgm:pt modelId="{84D04ECE-D836-504F-ADFC-4A1DBD7D9E70}" type="pres">
      <dgm:prSet presAssocID="{FA2A985E-2EB0-F646-9E95-D5E9796C74CB}" presName="sibTrans" presStyleLbl="bgSibTrans2D1" presStyleIdx="4" presStyleCnt="6"/>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7">
        <dgm:presLayoutVars>
          <dgm:bulletEnabled val="1"/>
        </dgm:presLayoutVars>
      </dgm:prSet>
      <dgm:spPr/>
    </dgm:pt>
    <dgm:pt modelId="{960FDC17-4E77-944C-9211-D1EF4B487A30}" type="pres">
      <dgm:prSet presAssocID="{C766416F-4C75-874E-A25A-B134C523FACB}" presName="sibTrans" presStyleLbl="bgSibTrans2D1" presStyleIdx="5" presStyleCnt="6"/>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7">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Identify &amp; Handle Missing Data</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Standardize Date &amp; Column Names</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Filter Falcon 9 Launches</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Extract &amp; Flatten Nested JSON Data</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Convert Lists to Separate Columns</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Reset Flight Numbers Sequentially</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Save Cleaned Data as CSV File</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7">
        <dgm:presLayoutVars>
          <dgm:bulletEnabled val="1"/>
        </dgm:presLayoutVars>
      </dgm:prSet>
      <dgm:spPr/>
    </dgm:pt>
    <dgm:pt modelId="{F0B85E96-8E4D-6149-B2A7-20672EAE6950}" type="pres">
      <dgm:prSet presAssocID="{968FD4A6-FCBB-484F-B916-B8867EA1232F}" presName="sibTrans" presStyleLbl="bgSibTrans2D1" presStyleIdx="0" presStyleCnt="6"/>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7">
        <dgm:presLayoutVars>
          <dgm:bulletEnabled val="1"/>
        </dgm:presLayoutVars>
      </dgm:prSet>
      <dgm:spPr/>
    </dgm:pt>
    <dgm:pt modelId="{E68945F2-1826-EA44-A967-D790C29B6805}" type="pres">
      <dgm:prSet presAssocID="{5B89A48A-2106-5044-9D75-C4CB2C5C06F5}" presName="sibTrans" presStyleLbl="bgSibTrans2D1" presStyleIdx="1" presStyleCnt="6"/>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7">
        <dgm:presLayoutVars>
          <dgm:bulletEnabled val="1"/>
        </dgm:presLayoutVars>
      </dgm:prSet>
      <dgm:spPr/>
    </dgm:pt>
    <dgm:pt modelId="{F70390EF-9F4E-7B41-9B4F-E9BCB07515BE}" type="pres">
      <dgm:prSet presAssocID="{11E5EE3A-861C-9240-9F43-10B03F439DB3}" presName="sibTrans" presStyleLbl="bgSibTrans2D1" presStyleIdx="2" presStyleCnt="6"/>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7">
        <dgm:presLayoutVars>
          <dgm:bulletEnabled val="1"/>
        </dgm:presLayoutVars>
      </dgm:prSet>
      <dgm:spPr/>
    </dgm:pt>
    <dgm:pt modelId="{4930E100-8737-5442-833C-FC2E32763836}" type="pres">
      <dgm:prSet presAssocID="{89D67B72-3153-2A4C-AB83-803F81C37CE3}" presName="sibTrans" presStyleLbl="bgSibTrans2D1" presStyleIdx="3" presStyleCnt="6"/>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7">
        <dgm:presLayoutVars>
          <dgm:bulletEnabled val="1"/>
        </dgm:presLayoutVars>
      </dgm:prSet>
      <dgm:spPr/>
    </dgm:pt>
    <dgm:pt modelId="{84D04ECE-D836-504F-ADFC-4A1DBD7D9E70}" type="pres">
      <dgm:prSet presAssocID="{FA2A985E-2EB0-F646-9E95-D5E9796C74CB}" presName="sibTrans" presStyleLbl="bgSibTrans2D1" presStyleIdx="4" presStyleCnt="6"/>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7">
        <dgm:presLayoutVars>
          <dgm:bulletEnabled val="1"/>
        </dgm:presLayoutVars>
      </dgm:prSet>
      <dgm:spPr/>
    </dgm:pt>
    <dgm:pt modelId="{960FDC17-4E77-944C-9211-D1EF4B487A30}" type="pres">
      <dgm:prSet presAssocID="{C766416F-4C75-874E-A25A-B134C523FACB}" presName="sibTrans" presStyleLbl="bgSibTrans2D1" presStyleIdx="5" presStyleCnt="6"/>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7">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Data Preprocessing (Cleaning, Encoding)</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Split Data into Training &amp; Testing Sets</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Train Multiple Classification Models</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Evaluate Models (Accuracy, Precision, Recall)</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Apply Hyperparameter Tuning (</a:t>
          </a:r>
          <a:r>
            <a:rPr lang="en-US" b="0" i="0" u="none" dirty="0" err="1"/>
            <a:t>GridSearchCV</a:t>
          </a:r>
          <a:r>
            <a:rPr lang="en-US" b="0" i="0" u="none" dirty="0"/>
            <a:t>)</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Select Best Model Based on Performance Metrics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6">
        <dgm:presLayoutVars>
          <dgm:bulletEnabled val="1"/>
        </dgm:presLayoutVars>
      </dgm:prSet>
      <dgm:spPr/>
    </dgm:pt>
    <dgm:pt modelId="{F0B85E96-8E4D-6149-B2A7-20672EAE6950}" type="pres">
      <dgm:prSet presAssocID="{968FD4A6-FCBB-484F-B916-B8867EA1232F}" presName="sibTrans" presStyleLbl="bgSibTrans2D1" presStyleIdx="0" presStyleCnt="5"/>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6">
        <dgm:presLayoutVars>
          <dgm:bulletEnabled val="1"/>
        </dgm:presLayoutVars>
      </dgm:prSet>
      <dgm:spPr/>
    </dgm:pt>
    <dgm:pt modelId="{E68945F2-1826-EA44-A967-D790C29B6805}" type="pres">
      <dgm:prSet presAssocID="{5B89A48A-2106-5044-9D75-C4CB2C5C06F5}" presName="sibTrans" presStyleLbl="bgSibTrans2D1" presStyleIdx="1" presStyleCnt="5"/>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6">
        <dgm:presLayoutVars>
          <dgm:bulletEnabled val="1"/>
        </dgm:presLayoutVars>
      </dgm:prSet>
      <dgm:spPr/>
    </dgm:pt>
    <dgm:pt modelId="{F70390EF-9F4E-7B41-9B4F-E9BCB07515BE}" type="pres">
      <dgm:prSet presAssocID="{11E5EE3A-861C-9240-9F43-10B03F439DB3}" presName="sibTrans" presStyleLbl="bgSibTrans2D1" presStyleIdx="2" presStyleCnt="5"/>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6">
        <dgm:presLayoutVars>
          <dgm:bulletEnabled val="1"/>
        </dgm:presLayoutVars>
      </dgm:prSet>
      <dgm:spPr/>
    </dgm:pt>
    <dgm:pt modelId="{4930E100-8737-5442-833C-FC2E32763836}" type="pres">
      <dgm:prSet presAssocID="{89D67B72-3153-2A4C-AB83-803F81C37CE3}" presName="sibTrans" presStyleLbl="bgSibTrans2D1" presStyleIdx="3" presStyleCnt="5"/>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6">
        <dgm:presLayoutVars>
          <dgm:bulletEnabled val="1"/>
        </dgm:presLayoutVars>
      </dgm:prSet>
      <dgm:spPr/>
    </dgm:pt>
    <dgm:pt modelId="{84D04ECE-D836-504F-ADFC-4A1DBD7D9E70}" type="pres">
      <dgm:prSet presAssocID="{FA2A985E-2EB0-F646-9E95-D5E9796C74CB}" presName="sibTrans" presStyleLbl="bgSibTrans2D1" presStyleIdx="4" presStyleCnt="5"/>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6">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7385CA8A-6E2F-B543-B6F6-2434E15319A5}" type="presOf" srcId="{9D544584-9BCA-144C-936F-68383E3458FE}" destId="{6237F79B-9336-E548-9637-4BB4EA60ED93}"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Request Data from API</a:t>
          </a:r>
          <a:endParaRPr lang="en-US" sz="12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Rocket, Payload &amp; Core Info</a:t>
          </a:r>
          <a:endParaRPr lang="en-US" sz="12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Fetch Additional Details via API</a:t>
          </a:r>
          <a:endParaRPr lang="en-US" sz="12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Web Scrape Falcon 9 Launch Data</a:t>
          </a:r>
          <a:endParaRPr lang="en-US" sz="12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Tables &amp; Parse HTML Content</a:t>
          </a:r>
          <a:endParaRPr lang="en-US" sz="12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Parse API Responses &amp; Transform Data (Pandas)</a:t>
          </a:r>
          <a:endParaRPr lang="en-US" sz="1200" kern="1200" dirty="0"/>
        </a:p>
      </dsp:txBody>
      <dsp:txXfrm>
        <a:off x="1911448" y="637036"/>
        <a:ext cx="1366714" cy="800114"/>
      </dsp:txXfrm>
    </dsp:sp>
    <dsp:sp modelId="{4B3B8ABD-1BD3-7441-8239-0B0A8AB0F6EC}">
      <dsp:nvSpPr>
        <dsp:cNvPr id="0" name=""/>
        <dsp:cNvSpPr/>
      </dsp:nvSpPr>
      <dsp:spPr>
        <a:xfrm rot="5400000">
          <a:off x="3532439"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Handle Missing Values &amp; Duplicates</a:t>
          </a:r>
          <a:endParaRPr lang="en-US" sz="1200" kern="1200" dirty="0"/>
        </a:p>
      </dsp:txBody>
      <dsp:txXfrm>
        <a:off x="3795393" y="637036"/>
        <a:ext cx="1366714" cy="800114"/>
      </dsp:txXfrm>
    </dsp:sp>
    <dsp:sp modelId="{E82D6F69-9051-C047-BDB4-64860D5DA529}">
      <dsp:nvSpPr>
        <dsp:cNvPr id="0" name=""/>
        <dsp:cNvSpPr/>
      </dsp:nvSpPr>
      <dsp:spPr>
        <a:xfrm>
          <a:off x="377050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Export Clean Data (CSV Format)</a:t>
          </a:r>
          <a:endParaRPr lang="en-US" sz="1200" kern="1200" dirty="0"/>
        </a:p>
      </dsp:txBody>
      <dsp:txXfrm>
        <a:off x="3795393" y="1699411"/>
        <a:ext cx="1366714" cy="800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Send HTTP Request to Wikipedia Page</a:t>
          </a:r>
          <a:endParaRPr lang="en-US" sz="12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Parse HTML Using </a:t>
          </a:r>
          <a:r>
            <a:rPr lang="en-US" sz="1200" b="0" i="0" u="none" kern="1200" dirty="0" err="1"/>
            <a:t>BeautifulSoup</a:t>
          </a:r>
          <a:endParaRPr lang="en-US" sz="12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Locate and Extract Falcon 9 Launch Table</a:t>
          </a:r>
          <a:endParaRPr lang="en-US" sz="12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Column Headers &amp; Launch Data Rows</a:t>
          </a:r>
          <a:endParaRPr lang="en-US" sz="12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Clean and Structure Data in Pandas </a:t>
          </a:r>
          <a:r>
            <a:rPr lang="en-US" sz="1200" b="0" i="0" u="none" kern="1200" dirty="0" err="1"/>
            <a:t>DataFrame</a:t>
          </a:r>
          <a:endParaRPr lang="en-US" sz="12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Handle Missing Values &amp; Standardize Entries</a:t>
          </a:r>
          <a:endParaRPr lang="en-US" sz="1200" kern="1200" dirty="0"/>
        </a:p>
      </dsp:txBody>
      <dsp:txXfrm>
        <a:off x="1911448" y="637036"/>
        <a:ext cx="1366714" cy="800114"/>
      </dsp:txXfrm>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Save Cleaned Data as CSV File for Analysis</a:t>
          </a:r>
          <a:endParaRPr lang="en-US" sz="1200" kern="1200" dirty="0"/>
        </a:p>
      </dsp:txBody>
      <dsp:txXfrm>
        <a:off x="3795393" y="637036"/>
        <a:ext cx="1366714" cy="8001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Identify &amp; Handle Missing Data</a:t>
          </a:r>
          <a:endParaRPr lang="en-US" sz="15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Standardize Date &amp; Column Names</a:t>
          </a:r>
          <a:endParaRPr lang="en-US" sz="15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Filter Falcon 9 Launches</a:t>
          </a:r>
          <a:endParaRPr lang="en-US" sz="15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Extract &amp; Flatten Nested JSON Data</a:t>
          </a:r>
          <a:endParaRPr lang="en-US" sz="15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Convert Lists to Separate Columns</a:t>
          </a:r>
          <a:endParaRPr lang="en-US" sz="15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Reset Flight Numbers Sequentially</a:t>
          </a:r>
          <a:endParaRPr lang="en-US" sz="1500" kern="1200" dirty="0"/>
        </a:p>
      </dsp:txBody>
      <dsp:txXfrm>
        <a:off x="1911448" y="637036"/>
        <a:ext cx="1366714" cy="800114"/>
      </dsp:txXfrm>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Save Cleaned Data as CSV File</a:t>
          </a:r>
          <a:endParaRPr lang="en-US" sz="1500" kern="1200" dirty="0"/>
        </a:p>
      </dsp:txBody>
      <dsp:txXfrm>
        <a:off x="3795393" y="637036"/>
        <a:ext cx="1366714" cy="8001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54977" y="814571"/>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28524" y="543"/>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Data Preprocessing (Cleaning, Encoding)</a:t>
          </a:r>
          <a:endParaRPr lang="en-US" sz="1500" kern="1200" dirty="0"/>
        </a:p>
      </dsp:txBody>
      <dsp:txXfrm>
        <a:off x="258384" y="30403"/>
        <a:ext cx="1639444" cy="959778"/>
      </dsp:txXfrm>
    </dsp:sp>
    <dsp:sp modelId="{E68945F2-1826-EA44-A967-D790C29B6805}">
      <dsp:nvSpPr>
        <dsp:cNvPr id="0" name=""/>
        <dsp:cNvSpPr/>
      </dsp:nvSpPr>
      <dsp:spPr>
        <a:xfrm rot="5400000">
          <a:off x="-54977" y="2088945"/>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28524" y="1274916"/>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Split Data into Training &amp; Testing Sets</a:t>
          </a:r>
          <a:endParaRPr lang="en-US" sz="1500" kern="1200" dirty="0"/>
        </a:p>
      </dsp:txBody>
      <dsp:txXfrm>
        <a:off x="258384" y="1304776"/>
        <a:ext cx="1639444" cy="959778"/>
      </dsp:txXfrm>
    </dsp:sp>
    <dsp:sp modelId="{F70390EF-9F4E-7B41-9B4F-E9BCB07515BE}">
      <dsp:nvSpPr>
        <dsp:cNvPr id="0" name=""/>
        <dsp:cNvSpPr/>
      </dsp:nvSpPr>
      <dsp:spPr>
        <a:xfrm>
          <a:off x="582209" y="2726131"/>
          <a:ext cx="2246036"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28524" y="2549289"/>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Train Multiple Classification Models</a:t>
          </a:r>
          <a:endParaRPr lang="en-US" sz="1500" kern="1200" dirty="0"/>
        </a:p>
      </dsp:txBody>
      <dsp:txXfrm>
        <a:off x="258384" y="2579149"/>
        <a:ext cx="1639444" cy="959778"/>
      </dsp:txXfrm>
    </dsp:sp>
    <dsp:sp modelId="{4930E100-8737-5442-833C-FC2E32763836}">
      <dsp:nvSpPr>
        <dsp:cNvPr id="0" name=""/>
        <dsp:cNvSpPr/>
      </dsp:nvSpPr>
      <dsp:spPr>
        <a:xfrm rot="16200000">
          <a:off x="2204910" y="2088945"/>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2488413" y="2549289"/>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Evaluate Models (Accuracy, Precision, Recall)</a:t>
          </a:r>
          <a:endParaRPr lang="en-US" sz="1500" kern="1200" dirty="0"/>
        </a:p>
      </dsp:txBody>
      <dsp:txXfrm>
        <a:off x="2518273" y="2579149"/>
        <a:ext cx="1639444" cy="959778"/>
      </dsp:txXfrm>
    </dsp:sp>
    <dsp:sp modelId="{84D04ECE-D836-504F-ADFC-4A1DBD7D9E70}">
      <dsp:nvSpPr>
        <dsp:cNvPr id="0" name=""/>
        <dsp:cNvSpPr/>
      </dsp:nvSpPr>
      <dsp:spPr>
        <a:xfrm rot="16200000">
          <a:off x="2204910" y="814571"/>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2488413" y="1274916"/>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Apply Hyperparameter Tuning (</a:t>
          </a:r>
          <a:r>
            <a:rPr lang="en-US" sz="1500" b="0" i="0" u="none" kern="1200" dirty="0" err="1"/>
            <a:t>GridSearchCV</a:t>
          </a:r>
          <a:r>
            <a:rPr lang="en-US" sz="1500" b="0" i="0" u="none" kern="1200" dirty="0"/>
            <a:t>)</a:t>
          </a:r>
          <a:endParaRPr lang="en-US" sz="1500" kern="1200" dirty="0"/>
        </a:p>
      </dsp:txBody>
      <dsp:txXfrm>
        <a:off x="2518273" y="1304776"/>
        <a:ext cx="1639444" cy="959778"/>
      </dsp:txXfrm>
    </dsp:sp>
    <dsp:sp modelId="{6D7B4EB6-1280-BB43-9436-2BBFE709CECF}">
      <dsp:nvSpPr>
        <dsp:cNvPr id="0" name=""/>
        <dsp:cNvSpPr/>
      </dsp:nvSpPr>
      <dsp:spPr>
        <a:xfrm>
          <a:off x="2488413" y="543"/>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Select Best Model Based on Performance Metrics</a:t>
          </a:r>
          <a:endParaRPr lang="en-US" sz="1500" kern="1200" dirty="0"/>
        </a:p>
      </dsp:txBody>
      <dsp:txXfrm>
        <a:off x="2518273" y="30403"/>
        <a:ext cx="1639444" cy="95977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3/4/25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1EA3F-B783-9C44-C773-5599BD591B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51105A-5FCF-75CE-07A3-C5A4C26EDB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50304E-FAD5-3949-CEC8-B8FDC71E5565}"/>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E9A6D0FA-A64C-C4F0-1313-763D4CBCEF0B}"/>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940623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5258A-7E5F-C9B6-3D24-5E6E8D7BA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09DC96-0340-FCF1-9774-7686FAACD6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AEF078-FF81-A5A6-4FD4-46C53C46FA21}"/>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693009FF-8643-65C8-4EBC-C01B817F408E}"/>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045738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2D7EC-91E0-5734-4695-2505B51AAF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9C5E18-AF36-A73F-5070-E9113F99F4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2E4393-4CEA-ECB8-2752-7284EA04DFC5}"/>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F7981079-58AC-E7B7-EA45-4BE94A65CA35}"/>
              </a:ext>
            </a:extLst>
          </p:cNvPr>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847513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3/4/25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github.com/karpit0499/Data-Science-Capstone/tree/Final-Capstone-Project/Presentation"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ithub.com/karpit0499/Data-Science-Capstone/tree/Final-Capstone-Project/Images" TargetMode="External"/><Relationship Id="rId5" Type="http://schemas.openxmlformats.org/officeDocument/2006/relationships/hyperlink" Target="https://github.com/karpit0499/Data-Science-Capstone/tree/Final-Capstone-Project/CSV%20Files" TargetMode="External"/><Relationship Id="rId4" Type="http://schemas.openxmlformats.org/officeDocument/2006/relationships/hyperlink" Target="https://github.com/karpit0499/Data-Science-Capstone/tree/Final-Capstone-Project/Python%20Files" TargetMode="External"/></Relationships>
</file>

<file path=ppt/slides/_rels/slide6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Kumar Arpit</a:t>
            </a:r>
          </a:p>
          <a:p>
            <a:r>
              <a:rPr lang="en-US" dirty="0">
                <a:solidFill>
                  <a:schemeClr val="bg2"/>
                </a:solidFill>
                <a:latin typeface="Abadi" panose="020B0604020104020204" pitchFamily="34" charset="0"/>
                <a:ea typeface="SF Pro" pitchFamily="2" charset="0"/>
                <a:cs typeface="SF Pro" pitchFamily="2" charset="0"/>
              </a:rPr>
              <a:t>March 4,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2074" y="2253780"/>
            <a:ext cx="4640263" cy="3283889"/>
          </a:xfrm>
          <a:prstGeom prst="rect">
            <a:avLst/>
          </a:prstGeom>
        </p:spPr>
        <p:txBody>
          <a:bodyPr vert="horz" lIns="91440" tIns="45720" rIns="91440" bIns="45720" rtlCol="0" anchor="t">
            <a:noAutofit/>
          </a:bodyPr>
          <a:lstStyle/>
          <a:p>
            <a:r>
              <a:rPr lang="en-US" sz="2200" b="0" i="0" u="none" strike="noStrike" dirty="0">
                <a:solidFill>
                  <a:schemeClr val="bg2">
                    <a:lumMod val="50000"/>
                  </a:schemeClr>
                </a:solidFill>
                <a:effectLst/>
                <a:latin typeface="Abadi" panose="020B0604020104020204" pitchFamily="34" charset="0"/>
              </a:rPr>
              <a:t>The data collection process utilized </a:t>
            </a:r>
            <a:r>
              <a:rPr lang="en-US" sz="2200" b="1" i="0" u="none" strike="noStrike" dirty="0">
                <a:solidFill>
                  <a:srgbClr val="000000"/>
                </a:solidFill>
                <a:effectLst/>
                <a:latin typeface="Abadi" panose="020B0604020104020204" pitchFamily="34" charset="0"/>
              </a:rPr>
              <a:t>SpaceX REST API calls</a:t>
            </a:r>
            <a:r>
              <a:rPr lang="en-US" sz="2200" b="0" i="0" u="none" strike="noStrike" dirty="0">
                <a:solidFill>
                  <a:schemeClr val="bg2">
                    <a:lumMod val="50000"/>
                  </a:schemeClr>
                </a:solidFill>
                <a:effectLst/>
                <a:latin typeface="Abadi" panose="020B0604020104020204" pitchFamily="34" charset="0"/>
              </a:rPr>
              <a:t> to retrieve detailed launch data.</a:t>
            </a:r>
            <a:endParaRPr lang="en-US" sz="2200" dirty="0">
              <a:solidFill>
                <a:schemeClr val="bg2">
                  <a:lumMod val="50000"/>
                </a:schemeClr>
              </a:solidFill>
              <a:latin typeface="Abadi" panose="020B0604020104020204" pitchFamily="34" charset="0"/>
            </a:endParaRPr>
          </a:p>
          <a:p>
            <a:r>
              <a:rPr lang="en-US" sz="2200" dirty="0">
                <a:solidFill>
                  <a:schemeClr val="bg2">
                    <a:lumMod val="50000"/>
                  </a:schemeClr>
                </a:solidFill>
                <a:latin typeface="Abadi" panose="020B0604020104020204" pitchFamily="34" charset="0"/>
              </a:rPr>
              <a:t>You can find all the completed API calls along with Jupyter notebook by clicking on the link </a:t>
            </a:r>
            <a:r>
              <a:rPr lang="en-US" sz="2200" dirty="0">
                <a:latin typeface="Abadi" panose="020B0604020104020204" pitchFamily="34" charset="0"/>
                <a:hlinkClick r:id="rId3"/>
              </a:rPr>
              <a:t>here</a:t>
            </a:r>
            <a:r>
              <a:rPr lang="en-US" sz="2200" dirty="0">
                <a:solidFill>
                  <a:schemeClr val="bg2">
                    <a:lumMod val="50000"/>
                  </a:schemeClr>
                </a:solidFill>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API process on the right side.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12074" y="682341"/>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4EB6AC4B-DCEA-49E2-568F-44B01C827CFA}"/>
              </a:ext>
            </a:extLst>
          </p:cNvPr>
          <p:cNvGraphicFramePr/>
          <p:nvPr>
            <p:extLst>
              <p:ext uri="{D42A27DB-BD31-4B8C-83A1-F6EECF244321}">
                <p14:modId xmlns:p14="http://schemas.microsoft.com/office/powerpoint/2010/main" val="1791870625"/>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2164773"/>
            <a:ext cx="4584187" cy="3461903"/>
          </a:xfrm>
          <a:prstGeom prst="rect">
            <a:avLst/>
          </a:prstGeom>
        </p:spPr>
        <p:txBody>
          <a:bodyPr lIns="91440" tIns="45720" rIns="91440" bIns="45720" anchor="t">
            <a:noAutofit/>
          </a:bodyPr>
          <a:lstStyle/>
          <a:p>
            <a:r>
              <a:rPr lang="en-US" sz="2200" b="0" i="0" u="none" strike="noStrike" dirty="0">
                <a:solidFill>
                  <a:schemeClr val="bg2">
                    <a:lumMod val="50000"/>
                  </a:schemeClr>
                </a:solidFill>
                <a:effectLst/>
                <a:latin typeface="Abadi" panose="020B0604020104020204" pitchFamily="34" charset="0"/>
              </a:rPr>
              <a:t>The web scraping process was used to extract Falcon 9 launch data from Wikipedia.</a:t>
            </a:r>
            <a:endParaRPr lang="en-US" sz="2200" dirty="0">
              <a:solidFill>
                <a:schemeClr val="bg2">
                  <a:lumMod val="50000"/>
                </a:schemeClr>
              </a:solidFill>
              <a:latin typeface="Abadi" panose="020B0604020104020204" pitchFamily="34" charset="0"/>
            </a:endParaRPr>
          </a:p>
          <a:p>
            <a:r>
              <a:rPr lang="en-US" sz="2200" dirty="0">
                <a:solidFill>
                  <a:schemeClr val="bg2">
                    <a:lumMod val="50000"/>
                  </a:schemeClr>
                </a:solidFill>
                <a:latin typeface="Abadi" panose="020B0604020104020204" pitchFamily="34" charset="0"/>
              </a:rPr>
              <a:t>You can find all the completed web scraping process along with Jupyter notebook by clicking on the link </a:t>
            </a:r>
            <a:r>
              <a:rPr lang="en-US" sz="2200" dirty="0">
                <a:latin typeface="Abadi" panose="020B0604020104020204" pitchFamily="34" charset="0"/>
                <a:hlinkClick r:id="rId3"/>
              </a:rPr>
              <a:t>here</a:t>
            </a:r>
            <a:r>
              <a:rPr lang="en-US" sz="2200" dirty="0">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web scraping process on the right side.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7" name="Diagram 6">
            <a:extLst>
              <a:ext uri="{FF2B5EF4-FFF2-40B4-BE49-F238E27FC236}">
                <a16:creationId xmlns:a16="http://schemas.microsoft.com/office/drawing/2014/main" id="{DEA1BD02-417F-F95D-2D61-C9091DC382CC}"/>
              </a:ext>
            </a:extLst>
          </p:cNvPr>
          <p:cNvGraphicFramePr/>
          <p:nvPr>
            <p:extLst>
              <p:ext uri="{D42A27DB-BD31-4B8C-83A1-F6EECF244321}">
                <p14:modId xmlns:p14="http://schemas.microsoft.com/office/powerpoint/2010/main" val="2672520780"/>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5651" y="1792288"/>
            <a:ext cx="5028474" cy="4206875"/>
          </a:xfrm>
          <a:prstGeom prst="rect">
            <a:avLst/>
          </a:prstGeom>
        </p:spPr>
        <p:txBody>
          <a:bodyPr/>
          <a:lstStyle/>
          <a:p>
            <a:r>
              <a:rPr lang="en-US" sz="2200" b="0" i="0" u="none" strike="noStrike" dirty="0">
                <a:solidFill>
                  <a:schemeClr val="bg2">
                    <a:lumMod val="50000"/>
                  </a:schemeClr>
                </a:solidFill>
                <a:effectLst/>
                <a:latin typeface="Abadi" panose="020B0604020104020204" pitchFamily="34" charset="0"/>
              </a:rPr>
              <a:t>The data wrangling process focused on cleaning, transforming, and structuring the collected </a:t>
            </a:r>
            <a:r>
              <a:rPr lang="en-US" sz="2200" b="1" i="0" u="none" strike="noStrike" dirty="0">
                <a:solidFill>
                  <a:srgbClr val="000000"/>
                </a:solidFill>
                <a:effectLst/>
                <a:latin typeface="Abadi" panose="020B0604020104020204" pitchFamily="34" charset="0"/>
              </a:rPr>
              <a:t>SpaceX Falcon 9 launch data</a:t>
            </a:r>
            <a:r>
              <a:rPr lang="en-US" sz="2200" b="0" i="0" u="none" strike="noStrike" dirty="0">
                <a:solidFill>
                  <a:srgbClr val="000000"/>
                </a:solidFill>
                <a:effectLst/>
                <a:latin typeface="Abadi" panose="020B0604020104020204" pitchFamily="34" charset="0"/>
              </a:rPr>
              <a:t> </a:t>
            </a:r>
            <a:r>
              <a:rPr lang="en-US" sz="2200" b="0" i="0" u="none" strike="noStrike" dirty="0">
                <a:solidFill>
                  <a:schemeClr val="bg2">
                    <a:lumMod val="50000"/>
                  </a:schemeClr>
                </a:solidFill>
                <a:effectLst/>
                <a:latin typeface="Abadi" panose="020B0604020104020204" pitchFamily="34" charset="0"/>
              </a:rPr>
              <a:t>for analysis. Below is a structured breakdown with </a:t>
            </a:r>
            <a:r>
              <a:rPr lang="en-US" sz="2200" b="1" i="0" u="none" strike="noStrike" dirty="0">
                <a:solidFill>
                  <a:srgbClr val="000000"/>
                </a:solidFill>
                <a:effectLst/>
                <a:latin typeface="Abadi" panose="020B0604020104020204" pitchFamily="34" charset="0"/>
              </a:rPr>
              <a:t>key phrases</a:t>
            </a:r>
            <a:r>
              <a:rPr lang="en-US" sz="2200" b="0" i="0" u="none" strike="noStrike" dirty="0">
                <a:solidFill>
                  <a:schemeClr val="bg2">
                    <a:lumMod val="50000"/>
                  </a:schemeClr>
                </a:solidFill>
                <a:effectLst/>
                <a:latin typeface="Abadi" panose="020B0604020104020204" pitchFamily="34" charset="0"/>
              </a:rPr>
              <a:t> and </a:t>
            </a:r>
            <a:r>
              <a:rPr lang="en-US" sz="2200" b="0" i="0" u="none" strike="noStrike" dirty="0">
                <a:solidFill>
                  <a:srgbClr val="000000"/>
                </a:solidFill>
                <a:effectLst/>
                <a:latin typeface="Abadi" panose="020B0604020104020204" pitchFamily="34" charset="0"/>
              </a:rPr>
              <a:t>a </a:t>
            </a:r>
            <a:r>
              <a:rPr lang="en-US" sz="2200" b="1" i="0" u="none" strike="noStrike" dirty="0">
                <a:solidFill>
                  <a:srgbClr val="000000"/>
                </a:solidFill>
                <a:effectLst/>
                <a:latin typeface="Abadi" panose="020B0604020104020204" pitchFamily="34" charset="0"/>
              </a:rPr>
              <a:t>flowchart representation</a:t>
            </a:r>
            <a:r>
              <a:rPr lang="en-US" sz="2200" b="0" i="0" u="none" strike="noStrike" dirty="0">
                <a:solidFill>
                  <a:srgbClr val="000000"/>
                </a:solidFill>
                <a:effectLst/>
                <a:latin typeface="Abadi" panose="020B0604020104020204" pitchFamily="34" charset="0"/>
              </a:rPr>
              <a:t>.</a:t>
            </a:r>
          </a:p>
          <a:p>
            <a:r>
              <a:rPr lang="en-US" sz="2200" dirty="0">
                <a:solidFill>
                  <a:schemeClr val="bg2">
                    <a:lumMod val="50000"/>
                  </a:schemeClr>
                </a:solidFill>
                <a:latin typeface="Abadi" panose="020B0604020104020204" pitchFamily="34" charset="0"/>
              </a:rPr>
              <a:t>You can find all the completed data wrangling process along with Jupyter notebook by clicking on the link </a:t>
            </a:r>
            <a:r>
              <a:rPr lang="en-US" sz="2200" dirty="0">
                <a:latin typeface="Abadi" panose="020B0604020104020204" pitchFamily="34" charset="0"/>
                <a:hlinkClick r:id="rId3"/>
              </a:rPr>
              <a:t>here</a:t>
            </a:r>
            <a:r>
              <a:rPr lang="en-US" sz="2200" dirty="0">
                <a:solidFill>
                  <a:schemeClr val="bg2">
                    <a:lumMod val="50000"/>
                  </a:schemeClr>
                </a:solidFill>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data wrangling process on the right side.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Content Placeholder 4">
            <a:extLst>
              <a:ext uri="{FF2B5EF4-FFF2-40B4-BE49-F238E27FC236}">
                <a16:creationId xmlns:a16="http://schemas.microsoft.com/office/drawing/2014/main" id="{A4569B44-A2F7-3799-D63B-A599EE98132B}"/>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3" name="Diagram 2">
            <a:extLst>
              <a:ext uri="{FF2B5EF4-FFF2-40B4-BE49-F238E27FC236}">
                <a16:creationId xmlns:a16="http://schemas.microsoft.com/office/drawing/2014/main" id="{AFF7CFFF-AF85-2887-DC7E-0A987BD4B5FD}"/>
              </a:ext>
            </a:extLst>
          </p:cNvPr>
          <p:cNvGraphicFramePr/>
          <p:nvPr>
            <p:extLst>
              <p:ext uri="{D42A27DB-BD31-4B8C-83A1-F6EECF244321}">
                <p14:modId xmlns:p14="http://schemas.microsoft.com/office/powerpoint/2010/main" val="2467016124"/>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i="0" u="none" strike="noStrike" dirty="0">
                <a:solidFill>
                  <a:schemeClr val="bg2">
                    <a:lumMod val="50000"/>
                  </a:schemeClr>
                </a:solidFill>
                <a:effectLst/>
                <a:latin typeface="Abadi" panose="020B0604020104020204" pitchFamily="34" charset="0"/>
              </a:rPr>
              <a:t>Various charts were plotted to analyze key trends in SpaceX Falcon 9 launch data. Scatter plots examined the relationship between payload mass and landing success, while bar charts compared landing success rates across different launch sites. Pie charts visualized the proportion of successful vs. failed landings, and heatmaps highlighted correlations between payload mass, reuse count, and landing success. Line charts tracked improvements in booster landings over time, while histograms displayed the distribution of payload masses. These visualizations provided valuable insights into landing success factors, payload effects, launch site performance, and historical trends, enabling a deeper understanding of SpaceX’s mission outcomes.</a:t>
            </a:r>
          </a:p>
          <a:p>
            <a:r>
              <a:rPr lang="en-US" sz="1600" dirty="0">
                <a:solidFill>
                  <a:schemeClr val="bg2">
                    <a:lumMod val="50000"/>
                  </a:schemeClr>
                </a:solidFill>
                <a:latin typeface="Abadi" panose="020B0604020104020204" pitchFamily="34" charset="0"/>
              </a:rPr>
              <a:t>You can find all the completed EDA process along with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Retrieve All Launch Records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 FROM launches;</a:t>
            </a:r>
          </a:p>
          <a:p>
            <a:pPr lvl="1">
              <a:lnSpc>
                <a:spcPct val="100000"/>
              </a:lnSpc>
              <a:spcBef>
                <a:spcPts val="1400"/>
              </a:spcBef>
            </a:pPr>
            <a:r>
              <a:rPr lang="en-US" sz="1600" b="0" i="1" u="none" strike="noStrike" dirty="0">
                <a:solidFill>
                  <a:srgbClr val="000000"/>
                </a:solidFill>
                <a:effectLst/>
                <a:latin typeface="Abadi" panose="020B0604020104020204" pitchFamily="34" charset="0"/>
              </a:rPr>
              <a:t>Fetched all launch data for initial exploration.</a:t>
            </a:r>
            <a:endParaRPr lang="en-US" sz="1600" i="1" dirty="0">
              <a:solidFill>
                <a:srgbClr val="000000"/>
              </a:solidFill>
              <a:latin typeface="Abadi" panose="020B0604020104020204" pitchFamily="34" charset="0"/>
            </a:endParaRPr>
          </a:p>
          <a:p>
            <a:pPr>
              <a:lnSpc>
                <a:spcPct val="100000"/>
              </a:lnSpc>
              <a:spcBef>
                <a:spcPts val="1400"/>
              </a:spcBef>
            </a:pPr>
            <a:r>
              <a:rPr lang="en-US" sz="1600" b="0" i="0" u="none" strike="noStrike" dirty="0">
                <a:solidFill>
                  <a:srgbClr val="000000"/>
                </a:solidFill>
                <a:effectLst/>
                <a:latin typeface="Abadi" panose="020B0604020104020204" pitchFamily="34" charset="0"/>
              </a:rPr>
              <a:t>Count of Successful and Failed Landings</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outcome, COUNT(*) FROM launches GROUP BY outcome;</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Determined the number of successful vs. failed landings.</a:t>
            </a:r>
          </a:p>
          <a:p>
            <a:pPr>
              <a:lnSpc>
                <a:spcPct val="100000"/>
              </a:lnSpc>
              <a:spcBef>
                <a:spcPts val="1400"/>
              </a:spcBef>
            </a:pPr>
            <a:r>
              <a:rPr lang="en-US" sz="1600" b="0" i="0" u="none" strike="noStrike" dirty="0">
                <a:solidFill>
                  <a:srgbClr val="000000"/>
                </a:solidFill>
                <a:effectLst/>
                <a:latin typeface="Abadi" panose="020B0604020104020204" pitchFamily="34" charset="0"/>
              </a:rPr>
              <a:t>Filter Falcon 9 Launches Only</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 FROM launches WHERE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 'Falcon 9’;</a:t>
            </a:r>
          </a:p>
          <a:p>
            <a:pPr lvl="1">
              <a:lnSpc>
                <a:spcPct val="100000"/>
              </a:lnSpc>
              <a:spcBef>
                <a:spcPts val="1400"/>
              </a:spcBef>
            </a:pPr>
            <a:r>
              <a:rPr lang="en-US" sz="1600" b="0" i="1" u="none" strike="noStrike" dirty="0">
                <a:solidFill>
                  <a:srgbClr val="000000"/>
                </a:solidFill>
                <a:effectLst/>
                <a:latin typeface="Abadi" panose="020B0604020104020204" pitchFamily="34" charset="0"/>
              </a:rPr>
              <a:t>Isolated Falcon 9 launch data for focused analysis.</a:t>
            </a:r>
            <a:endParaRPr lang="en-US" sz="1600" i="1" dirty="0">
              <a:solidFill>
                <a:srgbClr val="000000"/>
              </a:solidFill>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873EDEA-3A35-D688-73E8-CF613172C53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B3634F6-CBE4-C805-0C08-9BFF6349F28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4863150F-E101-0275-ED69-2A49210054C0}"/>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Landing Success Rate by Launch Site</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LaunchSite</a:t>
            </a:r>
            <a:r>
              <a:rPr lang="en-US" sz="1600" b="0" i="0" u="none" strike="noStrike" dirty="0">
                <a:solidFill>
                  <a:schemeClr val="bg2">
                    <a:lumMod val="50000"/>
                  </a:schemeClr>
                </a:solidFill>
                <a:effectLst/>
                <a:latin typeface="Abadi" panose="020B0604020104020204" pitchFamily="34" charset="0"/>
              </a:rPr>
              <a:t>, COUNT(*) AS </a:t>
            </a:r>
            <a:r>
              <a:rPr lang="en-US" sz="1600" b="0" i="0" u="none" strike="noStrike" dirty="0" err="1">
                <a:solidFill>
                  <a:schemeClr val="bg2">
                    <a:lumMod val="50000"/>
                  </a:schemeClr>
                </a:solidFill>
                <a:effectLst/>
                <a:latin typeface="Abadi" panose="020B0604020104020204" pitchFamily="34" charset="0"/>
              </a:rPr>
              <a:t>total_launches</a:t>
            </a:r>
            <a:r>
              <a:rPr lang="en-US" sz="1600" b="0" i="0" u="none" strike="noStrike" dirty="0">
                <a:solidFill>
                  <a:schemeClr val="bg2">
                    <a:lumMod val="50000"/>
                  </a:schemeClr>
                </a:solidFill>
                <a:effectLst/>
                <a:latin typeface="Abadi" panose="020B0604020104020204" pitchFamily="34" charset="0"/>
              </a:rPr>
              <a:t>, SUM(CASE WHEN Outcome LIKE 'True%' THEN 1 ELSE 0 END) AS </a:t>
            </a:r>
            <a:r>
              <a:rPr lang="en-US" sz="1600" b="0" i="0" u="none" strike="noStrike" dirty="0" err="1">
                <a:solidFill>
                  <a:schemeClr val="bg2">
                    <a:lumMod val="50000"/>
                  </a:schemeClr>
                </a:solidFill>
                <a:effectLst/>
                <a:latin typeface="Abadi" panose="020B0604020104020204" pitchFamily="34" charset="0"/>
              </a:rPr>
              <a:t>successful_landings</a:t>
            </a:r>
            <a:r>
              <a:rPr lang="en-US" sz="1600" b="0" i="0" u="none" strike="noStrike" dirty="0">
                <a:solidFill>
                  <a:schemeClr val="bg2">
                    <a:lumMod val="50000"/>
                  </a:schemeClr>
                </a:solidFill>
                <a:effectLst/>
                <a:latin typeface="Abadi" panose="020B0604020104020204" pitchFamily="34" charset="0"/>
              </a:rPr>
              <a:t> FROM launches GROUP BY </a:t>
            </a:r>
            <a:r>
              <a:rPr lang="en-US" sz="1600" b="0" i="0" u="none" strike="noStrike" dirty="0" err="1">
                <a:solidFill>
                  <a:schemeClr val="bg2">
                    <a:lumMod val="50000"/>
                  </a:schemeClr>
                </a:solidFill>
                <a:effectLst/>
                <a:latin typeface="Abadi" panose="020B0604020104020204" pitchFamily="34" charset="0"/>
              </a:rPr>
              <a:t>LaunchSite</a:t>
            </a:r>
            <a:r>
              <a:rPr lang="en-US" sz="1600" b="0" i="0" u="none" strike="noStrike" dirty="0">
                <a:solidFill>
                  <a:schemeClr val="bg2">
                    <a:lumMod val="50000"/>
                  </a:schemeClr>
                </a:solidFill>
                <a:effectLst/>
                <a:latin typeface="Abadi" panose="020B0604020104020204" pitchFamily="34" charset="0"/>
              </a:rPr>
              <a:t>;</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Analyzed landing success rates per launch site.</a:t>
            </a:r>
          </a:p>
          <a:p>
            <a:pPr>
              <a:lnSpc>
                <a:spcPct val="100000"/>
              </a:lnSpc>
              <a:spcBef>
                <a:spcPts val="1400"/>
              </a:spcBef>
            </a:pPr>
            <a:r>
              <a:rPr lang="en-US" sz="1600" b="0" i="0" u="none" strike="noStrike" dirty="0">
                <a:solidFill>
                  <a:srgbClr val="000000"/>
                </a:solidFill>
                <a:effectLst/>
                <a:latin typeface="Abadi" panose="020B0604020104020204" pitchFamily="34" charset="0"/>
              </a:rPr>
              <a:t>Average Payload Mass for Successful and Failed Landings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Outcome, AVG(</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FROM launches GROUP BY Outcome;</a:t>
            </a:r>
          </a:p>
          <a:p>
            <a:pPr lvl="1">
              <a:lnSpc>
                <a:spcPct val="100000"/>
              </a:lnSpc>
              <a:spcBef>
                <a:spcPts val="1400"/>
              </a:spcBef>
            </a:pPr>
            <a:r>
              <a:rPr lang="en-US" sz="1600" b="0" i="1" u="none" strike="noStrike" dirty="0">
                <a:solidFill>
                  <a:srgbClr val="000000"/>
                </a:solidFill>
                <a:effectLst/>
                <a:latin typeface="Abadi" panose="020B0604020104020204" pitchFamily="34" charset="0"/>
              </a:rPr>
              <a:t>Compared payload mass for successful vs. failed landings.</a:t>
            </a:r>
            <a:endParaRPr lang="en-US" sz="1600" i="1" dirty="0">
              <a:solidFill>
                <a:srgbClr val="000000"/>
              </a:solidFill>
              <a:latin typeface="Abadi" panose="020B0604020104020204" pitchFamily="34" charset="0"/>
            </a:endParaRPr>
          </a:p>
          <a:p>
            <a:pPr>
              <a:lnSpc>
                <a:spcPct val="100000"/>
              </a:lnSpc>
              <a:spcBef>
                <a:spcPts val="1400"/>
              </a:spcBef>
            </a:pPr>
            <a:r>
              <a:rPr lang="en-US" sz="1600" b="0" i="0" u="none" strike="noStrike" dirty="0">
                <a:solidFill>
                  <a:srgbClr val="000000"/>
                </a:solidFill>
                <a:effectLst/>
                <a:latin typeface="Abadi" panose="020B0604020104020204" pitchFamily="34" charset="0"/>
              </a:rPr>
              <a:t>Most Frequently Used Booster Versions</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COUNT(*) FROM launches GROUP BY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ORDER BY COUNT(*) DESC;</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Identified the most commonly used booster versions.</a:t>
            </a:r>
          </a:p>
        </p:txBody>
      </p:sp>
      <p:sp>
        <p:nvSpPr>
          <p:cNvPr id="3" name="Title 1">
            <a:extLst>
              <a:ext uri="{FF2B5EF4-FFF2-40B4-BE49-F238E27FC236}">
                <a16:creationId xmlns:a16="http://schemas.microsoft.com/office/drawing/2014/main" id="{57C72F00-73F8-507A-C54B-50F91C8C43E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783190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BC51FE8-7299-97B4-700D-E28CE005A2F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2E55152-89E8-997A-C5F1-A1DCB2536EA5}"/>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22858AAA-8ECB-0B2B-71DB-24E0F970D3E4}"/>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Success Rate Over Time</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strftime</a:t>
            </a:r>
            <a:r>
              <a:rPr lang="en-US" sz="1600" b="0" i="0" u="none" strike="noStrike" dirty="0">
                <a:solidFill>
                  <a:schemeClr val="bg2">
                    <a:lumMod val="50000"/>
                  </a:schemeClr>
                </a:solidFill>
                <a:effectLst/>
                <a:latin typeface="Abadi" panose="020B0604020104020204" pitchFamily="34" charset="0"/>
              </a:rPr>
              <a:t>('%Y', Date) AS Year, COUNT(*) AS </a:t>
            </a:r>
            <a:r>
              <a:rPr lang="en-US" sz="1600" b="0" i="0" u="none" strike="noStrike" dirty="0" err="1">
                <a:solidFill>
                  <a:schemeClr val="bg2">
                    <a:lumMod val="50000"/>
                  </a:schemeClr>
                </a:solidFill>
                <a:effectLst/>
                <a:latin typeface="Abadi" panose="020B0604020104020204" pitchFamily="34" charset="0"/>
              </a:rPr>
              <a:t>Total_Launches</a:t>
            </a:r>
            <a:r>
              <a:rPr lang="en-US" sz="1600" b="0" i="0" u="none" strike="noStrike" dirty="0">
                <a:solidFill>
                  <a:schemeClr val="bg2">
                    <a:lumMod val="50000"/>
                  </a:schemeClr>
                </a:solidFill>
                <a:effectLst/>
                <a:latin typeface="Abadi" panose="020B0604020104020204" pitchFamily="34" charset="0"/>
              </a:rPr>
              <a:t>, SUM(CASE WHEN Outcome LIKE 'True%' THEN 1 ELSE 0 END) AS </a:t>
            </a:r>
            <a:r>
              <a:rPr lang="en-US" sz="1600" b="0" i="0" u="none" strike="noStrike" dirty="0" err="1">
                <a:solidFill>
                  <a:schemeClr val="bg2">
                    <a:lumMod val="50000"/>
                  </a:schemeClr>
                </a:solidFill>
                <a:effectLst/>
                <a:latin typeface="Abadi" panose="020B0604020104020204" pitchFamily="34" charset="0"/>
              </a:rPr>
              <a:t>Successful_Landings</a:t>
            </a:r>
            <a:r>
              <a:rPr lang="en-US" sz="1600" b="0" i="0" u="none" strike="noStrike" dirty="0">
                <a:solidFill>
                  <a:schemeClr val="bg2">
                    <a:lumMod val="50000"/>
                  </a:schemeClr>
                </a:solidFill>
                <a:effectLst/>
                <a:latin typeface="Abadi" panose="020B0604020104020204" pitchFamily="34" charset="0"/>
              </a:rPr>
              <a:t> FROM launches GROUP BY Year ORDER BY Year;</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Tracked landing success trends over the years.</a:t>
            </a:r>
          </a:p>
          <a:p>
            <a:pPr>
              <a:lnSpc>
                <a:spcPct val="100000"/>
              </a:lnSpc>
              <a:spcBef>
                <a:spcPts val="1400"/>
              </a:spcBef>
            </a:pPr>
            <a:r>
              <a:rPr lang="en-US" sz="1600" b="0" i="0" u="none" strike="noStrike" dirty="0">
                <a:solidFill>
                  <a:srgbClr val="000000"/>
                </a:solidFill>
                <a:effectLst/>
                <a:latin typeface="Abadi" panose="020B0604020104020204" pitchFamily="34" charset="0"/>
              </a:rPr>
              <a:t>Top 5 Heaviest Payloads and Their Outcomes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Outcome,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FROM launches ORDER BY </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DESC LIMIT 5;</a:t>
            </a:r>
          </a:p>
          <a:p>
            <a:pPr lvl="1">
              <a:lnSpc>
                <a:spcPct val="100000"/>
              </a:lnSpc>
              <a:spcBef>
                <a:spcPts val="1400"/>
              </a:spcBef>
            </a:pPr>
            <a:r>
              <a:rPr lang="en-US" sz="1600" b="0" i="1" u="none" strike="noStrike" dirty="0">
                <a:solidFill>
                  <a:srgbClr val="000000"/>
                </a:solidFill>
                <a:effectLst/>
                <a:latin typeface="Abadi" panose="020B0604020104020204" pitchFamily="34" charset="0"/>
              </a:rPr>
              <a:t>Analyzed the impact of the heaviest payloads on landing success.</a:t>
            </a:r>
            <a:endParaRPr lang="en-US" sz="1600" i="1" dirty="0">
              <a:solidFill>
                <a:srgbClr val="000000"/>
              </a:solidFill>
              <a:latin typeface="Abadi" panose="020B0604020104020204" pitchFamily="34" charset="0"/>
            </a:endParaRPr>
          </a:p>
          <a:p>
            <a:pPr marL="0" indent="0">
              <a:lnSpc>
                <a:spcPct val="100000"/>
              </a:lnSpc>
              <a:spcBef>
                <a:spcPts val="1400"/>
              </a:spcBef>
              <a:buNone/>
            </a:pPr>
            <a:endParaRPr lang="en-US" sz="1600" b="0" i="0" u="none" strike="noStrike" dirty="0">
              <a:solidFill>
                <a:srgbClr val="000000"/>
              </a:solidFill>
              <a:effectLst/>
              <a:latin typeface="Abadi" panose="020B0604020104020204" pitchFamily="34" charset="0"/>
            </a:endParaRP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These SQL queries helped uncover key insights into </a:t>
            </a:r>
            <a:r>
              <a:rPr lang="en-US" sz="1600" b="1" i="0" u="none" strike="noStrike" dirty="0">
                <a:solidFill>
                  <a:srgbClr val="000000"/>
                </a:solidFill>
                <a:effectLst/>
                <a:latin typeface="Abadi" panose="020B0604020104020204" pitchFamily="34" charset="0"/>
              </a:rPr>
              <a:t>landing success factors, payload effects, booster performance, and historical trends</a:t>
            </a:r>
            <a:r>
              <a:rPr lang="en-US" sz="1600" b="0" i="0" u="none" strike="noStrike" dirty="0">
                <a:solidFill>
                  <a:schemeClr val="bg2">
                    <a:lumMod val="50000"/>
                  </a:schemeClr>
                </a:solidFill>
                <a:effectLst/>
                <a:latin typeface="Abadi" panose="020B0604020104020204" pitchFamily="34" charset="0"/>
              </a:rPr>
              <a:t> in SpaceX Falcon 9 launches. </a:t>
            </a:r>
            <a:r>
              <a:rPr lang="en-US" sz="1600" dirty="0">
                <a:solidFill>
                  <a:schemeClr val="bg2">
                    <a:lumMod val="50000"/>
                  </a:schemeClr>
                </a:solidFill>
                <a:latin typeface="Abadi" panose="020B0604020104020204" pitchFamily="34" charset="0"/>
              </a:rPr>
              <a:t>You can find all the completed SQL queries along with Jupyter notebook by clicking on the link </a:t>
            </a:r>
            <a:r>
              <a:rPr lang="en-US" sz="1600" dirty="0">
                <a:latin typeface="Abadi" panose="020B0604020104020204" pitchFamily="34" charset="0"/>
                <a:hlinkClick r:id="rId3"/>
              </a:rPr>
              <a:t>here</a:t>
            </a:r>
            <a:r>
              <a:rPr lang="en-US" sz="1600" dirty="0">
                <a:latin typeface="Abadi" panose="020B0604020104020204" pitchFamily="34" charset="0"/>
              </a:rPr>
              <a:t>.</a:t>
            </a:r>
          </a:p>
        </p:txBody>
      </p:sp>
      <p:sp>
        <p:nvSpPr>
          <p:cNvPr id="3" name="Title 1">
            <a:extLst>
              <a:ext uri="{FF2B5EF4-FFF2-40B4-BE49-F238E27FC236}">
                <a16:creationId xmlns:a16="http://schemas.microsoft.com/office/drawing/2014/main" id="{AB73D8D1-2EC5-10A4-F69F-9B94E85AEE6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94677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476103"/>
            <a:ext cx="10515600" cy="4750289"/>
          </a:xfrm>
          <a:prstGeom prst="rect">
            <a:avLst/>
          </a:prstGeom>
        </p:spPr>
        <p:txBody>
          <a:bodyPr>
            <a:normAutofit/>
          </a:bodyPr>
          <a:lstStyle/>
          <a:p>
            <a:pPr marL="0" indent="0">
              <a:buNone/>
            </a:pPr>
            <a:r>
              <a:rPr lang="en-US" sz="2400" b="0" i="0" u="none" strike="noStrike" dirty="0">
                <a:solidFill>
                  <a:srgbClr val="000000"/>
                </a:solidFill>
                <a:effectLst/>
                <a:latin typeface="Abadi" panose="020B0604020104020204" pitchFamily="34" charset="0"/>
              </a:rPr>
              <a:t>Summary of Folium Map Objects and Their Purpose</a:t>
            </a:r>
          </a:p>
          <a:p>
            <a:pPr marL="0" indent="0">
              <a:buNone/>
            </a:pPr>
            <a:endParaRPr lang="en-US" sz="2400" b="0" i="0" u="none" strike="noStrike" dirty="0">
              <a:solidFill>
                <a:srgbClr val="000000"/>
              </a:solidFill>
              <a:effectLst/>
              <a:latin typeface="Abadi" panose="020B0604020104020204" pitchFamily="34" charset="0"/>
            </a:endParaRPr>
          </a:p>
          <a:p>
            <a:pPr marL="0" indent="0">
              <a:buNone/>
            </a:pPr>
            <a:r>
              <a:rPr lang="en-US" sz="1600" b="0" i="0" u="none" strike="noStrike" dirty="0">
                <a:solidFill>
                  <a:schemeClr val="bg2">
                    <a:lumMod val="50000"/>
                  </a:schemeClr>
                </a:solidFill>
                <a:effectLst/>
                <a:latin typeface="Abadi" panose="020B0604020104020204" pitchFamily="34" charset="0"/>
              </a:rPr>
              <a:t>The interactive </a:t>
            </a:r>
            <a:r>
              <a:rPr lang="en-US" sz="1600" b="1" i="0" u="none" strike="noStrike" dirty="0">
                <a:solidFill>
                  <a:srgbClr val="000000"/>
                </a:solidFill>
                <a:effectLst/>
                <a:latin typeface="Abadi" panose="020B0604020104020204" pitchFamily="34" charset="0"/>
              </a:rPr>
              <a:t>Folium</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map included various objects to visualize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effectively.</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Markers </a:t>
            </a:r>
            <a:r>
              <a:rPr lang="en-US" sz="1600" b="0" i="0" u="none" strike="noStrike" dirty="0">
                <a:solidFill>
                  <a:schemeClr val="bg2">
                    <a:lumMod val="50000"/>
                  </a:schemeClr>
                </a:solidFill>
                <a:effectLst/>
                <a:latin typeface="Abadi" panose="020B0604020104020204" pitchFamily="34" charset="0"/>
              </a:rPr>
              <a:t>were placed at each </a:t>
            </a:r>
            <a:r>
              <a:rPr lang="en-US" sz="1600" b="1" i="0" u="none" strike="noStrike" dirty="0">
                <a:solidFill>
                  <a:srgbClr val="000000"/>
                </a:solidFill>
                <a:effectLst/>
                <a:latin typeface="Abadi" panose="020B0604020104020204" pitchFamily="34" charset="0"/>
              </a:rPr>
              <a:t>launch site</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to show locations, with </a:t>
            </a:r>
            <a:r>
              <a:rPr lang="en-US" sz="1600" b="1" i="0" u="none" strike="noStrike" dirty="0">
                <a:solidFill>
                  <a:srgbClr val="000000"/>
                </a:solidFill>
                <a:effectLst/>
                <a:latin typeface="Abadi" panose="020B0604020104020204" pitchFamily="34" charset="0"/>
              </a:rPr>
              <a:t>popups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displaying launch details on click. </a:t>
            </a:r>
            <a:r>
              <a:rPr lang="en-US" sz="1600" b="1" i="0" u="none" strike="noStrike" dirty="0">
                <a:solidFill>
                  <a:srgbClr val="000000"/>
                </a:solidFill>
                <a:effectLst/>
                <a:latin typeface="Abadi" panose="020B0604020104020204" pitchFamily="34" charset="0"/>
              </a:rPr>
              <a:t>Color-coded circles </a:t>
            </a:r>
            <a:r>
              <a:rPr lang="en-US" sz="1600" b="0" i="0" u="none" strike="noStrike" dirty="0">
                <a:solidFill>
                  <a:schemeClr val="bg2">
                    <a:lumMod val="50000"/>
                  </a:schemeClr>
                </a:solidFill>
                <a:effectLst/>
                <a:latin typeface="Abadi" panose="020B0604020104020204" pitchFamily="34" charset="0"/>
              </a:rPr>
              <a:t>(Green for success, Red for failure) represented </a:t>
            </a:r>
            <a:r>
              <a:rPr lang="en-US" sz="1600" b="1" i="0" u="none" strike="noStrike" dirty="0">
                <a:solidFill>
                  <a:srgbClr val="000000"/>
                </a:solidFill>
                <a:effectLst/>
                <a:latin typeface="Abadi" panose="020B0604020104020204" pitchFamily="34" charset="0"/>
              </a:rPr>
              <a:t>landing outcomes</a:t>
            </a:r>
            <a:r>
              <a:rPr lang="en-US" sz="1600" b="0" i="0" u="none" strike="noStrike" dirty="0">
                <a:solidFill>
                  <a:schemeClr val="bg2">
                    <a:lumMod val="50000"/>
                  </a:schemeClr>
                </a:solidFill>
                <a:effectLst/>
                <a:latin typeface="Abadi" panose="020B0604020104020204" pitchFamily="34" charset="0"/>
              </a:rPr>
              <a:t>, making it easy to identify successful missions. </a:t>
            </a:r>
            <a:r>
              <a:rPr lang="en-US" sz="1600" b="1" i="0" u="none" strike="noStrike" dirty="0">
                <a:solidFill>
                  <a:srgbClr val="000000"/>
                </a:solidFill>
                <a:effectLst/>
                <a:latin typeface="Abadi" panose="020B0604020104020204" pitchFamily="34" charset="0"/>
              </a:rPr>
              <a:t>Lines </a:t>
            </a:r>
            <a:r>
              <a:rPr lang="en-US" sz="1600" b="0" i="0" u="none" strike="noStrike" dirty="0">
                <a:solidFill>
                  <a:schemeClr val="bg2">
                    <a:lumMod val="50000"/>
                  </a:schemeClr>
                </a:solidFill>
                <a:effectLst/>
                <a:latin typeface="Abadi" panose="020B0604020104020204" pitchFamily="34" charset="0"/>
              </a:rPr>
              <a:t>connected launch sites to landing pads, illustrating booster flight paths, while a </a:t>
            </a:r>
            <a:r>
              <a:rPr lang="en-US" sz="1600" b="1" i="0" u="none" strike="noStrike" dirty="0">
                <a:solidFill>
                  <a:srgbClr val="000000"/>
                </a:solidFill>
                <a:effectLst/>
                <a:latin typeface="Abadi" panose="020B0604020104020204" pitchFamily="34" charset="0"/>
              </a:rPr>
              <a:t>heatmap</a:t>
            </a:r>
            <a:r>
              <a:rPr lang="en-US" sz="1600" b="0" i="0" u="none" strike="noStrike" dirty="0">
                <a:solidFill>
                  <a:schemeClr val="bg2">
                    <a:lumMod val="50000"/>
                  </a:schemeClr>
                </a:solidFill>
                <a:effectLst/>
                <a:latin typeface="Abadi" panose="020B0604020104020204" pitchFamily="34" charset="0"/>
              </a:rPr>
              <a:t> highlighted launch frequency at different sites. These elements provided an intuitive way to analyze </a:t>
            </a:r>
            <a:r>
              <a:rPr lang="en-US" sz="1600" b="1" i="0" u="none" strike="noStrike" dirty="0">
                <a:solidFill>
                  <a:srgbClr val="000000"/>
                </a:solidFill>
                <a:effectLst/>
                <a:latin typeface="Abadi" panose="020B0604020104020204" pitchFamily="34" charset="0"/>
              </a:rPr>
              <a:t>launch site activity, landing success, and mission trajectories</a:t>
            </a:r>
            <a:r>
              <a:rPr lang="en-US" sz="1600" b="0" i="0" u="none" strike="noStrike" dirty="0">
                <a:solidFill>
                  <a:srgbClr val="000000"/>
                </a:solidFill>
                <a:effectLst/>
                <a:latin typeface="Abadi" panose="020B0604020104020204" pitchFamily="34" charset="0"/>
              </a:rPr>
              <a:t>.</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interactive map with Folium in the Jupyter notebook by clicking on the link </a:t>
            </a:r>
            <a:r>
              <a:rPr lang="en-US" sz="1600" dirty="0">
                <a:latin typeface="Abadi" panose="020B0604020104020204" pitchFamily="34" charset="0"/>
                <a:hlinkClick r:id="rId3"/>
              </a:rPr>
              <a:t>here</a:t>
            </a:r>
            <a:r>
              <a:rPr lang="en-US" sz="1600" dirty="0">
                <a:latin typeface="Abadi" panose="020B0604020104020204" pitchFamily="34" charset="0"/>
              </a:rPr>
              <a:t>.</a:t>
            </a:r>
            <a:endParaRPr lang="en-US" sz="1600" b="0" i="0" u="none" strike="noStrike" dirty="0">
              <a:solidFill>
                <a:srgbClr val="000000"/>
              </a:solidFill>
              <a:effectLst/>
              <a:latin typeface="Abadi" panose="020B0604020104020204" pitchFamily="34" charset="0"/>
            </a:endParaRPr>
          </a:p>
          <a:p>
            <a:pPr marL="0" indent="0">
              <a:buNone/>
            </a:pPr>
            <a:endParaRPr lang="en-US" sz="1600" dirty="0">
              <a:solidFill>
                <a:srgbClr val="000000"/>
              </a:solidFill>
              <a:latin typeface="Abadi" panose="020B0604020104020204" pitchFamily="34" charset="0"/>
            </a:endParaRPr>
          </a:p>
          <a:p>
            <a:pPr marL="0" indent="0">
              <a:buNone/>
            </a:pPr>
            <a:endParaRPr lang="en-US" sz="1600" b="0" i="0" u="none" strike="noStrike" dirty="0">
              <a:solidFill>
                <a:srgbClr val="000000"/>
              </a:solidFill>
              <a:effectLst/>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7155"/>
            <a:ext cx="9745589" cy="4779237"/>
          </a:xfrm>
          <a:prstGeom prst="rect">
            <a:avLst/>
          </a:prstGeom>
        </p:spPr>
        <p:txBody>
          <a:bodyPr vert="horz" lIns="91440" tIns="45720" rIns="91440" bIns="45720" rtlCol="0" anchor="t">
            <a:normAutofit/>
          </a:bodyPr>
          <a:lstStyle/>
          <a:p>
            <a:pPr marL="0" indent="0">
              <a:buNone/>
            </a:pPr>
            <a:r>
              <a:rPr lang="en-US" sz="2400" dirty="0">
                <a:latin typeface="Abadi" panose="020B0604020104020204" pitchFamily="34" charset="0"/>
              </a:rPr>
              <a:t>Summary of </a:t>
            </a:r>
            <a:r>
              <a:rPr lang="en-US" sz="2400" dirty="0" err="1">
                <a:latin typeface="Abadi" panose="020B0604020104020204" pitchFamily="34" charset="0"/>
              </a:rPr>
              <a:t>Plotly</a:t>
            </a:r>
            <a:r>
              <a:rPr lang="en-US" sz="2400" dirty="0">
                <a:latin typeface="Abadi" panose="020B0604020104020204" pitchFamily="34" charset="0"/>
              </a:rPr>
              <a:t> Dash Dashboard</a:t>
            </a:r>
          </a:p>
          <a:p>
            <a:pPr marL="0" indent="0">
              <a:buNone/>
            </a:pPr>
            <a:endParaRPr lang="en-US" sz="1600" dirty="0">
              <a:latin typeface="Abadi" panose="020B0604020104020204" pitchFamily="34" charset="0"/>
            </a:endParaRPr>
          </a:p>
          <a:p>
            <a:pPr marL="0" indent="0">
              <a:buNone/>
            </a:pPr>
            <a:r>
              <a:rPr lang="en-US" sz="1600" b="0" i="0" u="none" strike="noStrike" dirty="0">
                <a:solidFill>
                  <a:schemeClr val="bg2">
                    <a:lumMod val="50000"/>
                  </a:schemeClr>
                </a:solidFill>
                <a:effectLst/>
                <a:latin typeface="Abadi" panose="020B0604020104020204" pitchFamily="34" charset="0"/>
              </a:rPr>
              <a:t>The </a:t>
            </a:r>
            <a:r>
              <a:rPr lang="en-US" sz="1600" b="1" i="0" u="none" strike="noStrike" dirty="0" err="1">
                <a:solidFill>
                  <a:srgbClr val="000000"/>
                </a:solidFill>
                <a:effectLst/>
                <a:latin typeface="Abadi" panose="020B0604020104020204" pitchFamily="34" charset="0"/>
              </a:rPr>
              <a:t>Plotly</a:t>
            </a:r>
            <a:r>
              <a:rPr lang="en-US" sz="1600" b="1" i="0" u="none" strike="noStrike" dirty="0">
                <a:solidFill>
                  <a:srgbClr val="000000"/>
                </a:solidFill>
                <a:effectLst/>
                <a:latin typeface="Abadi" panose="020B0604020104020204" pitchFamily="34" charset="0"/>
              </a:rPr>
              <a:t> Dash</a:t>
            </a:r>
            <a:r>
              <a:rPr lang="en-US" sz="1600" b="0" i="0" u="none" strike="noStrike" dirty="0">
                <a:solidFill>
                  <a:schemeClr val="bg2">
                    <a:lumMod val="50000"/>
                  </a:schemeClr>
                </a:solidFill>
                <a:effectLst/>
                <a:latin typeface="Abadi" panose="020B0604020104020204" pitchFamily="34" charset="0"/>
              </a:rPr>
              <a:t> dashboard included interactive </a:t>
            </a:r>
            <a:r>
              <a:rPr lang="en-US" sz="1600" b="1" i="0" u="none" strike="noStrike" dirty="0">
                <a:solidFill>
                  <a:srgbClr val="000000"/>
                </a:solidFill>
                <a:effectLst/>
                <a:latin typeface="Abadi" panose="020B0604020104020204" pitchFamily="34" charset="0"/>
              </a:rPr>
              <a:t>scatter plots, bar charts, pie charts, and histograms</a:t>
            </a:r>
            <a:r>
              <a:rPr lang="en-US" sz="1600" b="0" i="0" u="none" strike="noStrike" dirty="0">
                <a:solidFill>
                  <a:schemeClr val="bg2">
                    <a:lumMod val="50000"/>
                  </a:schemeClr>
                </a:solidFill>
                <a:effectLst/>
                <a:latin typeface="Abadi" panose="020B0604020104020204" pitchFamily="34" charset="0"/>
              </a:rPr>
              <a:t> to explore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dynamically. </a:t>
            </a:r>
            <a:r>
              <a:rPr lang="en-US" sz="1600" i="0" u="none" strike="noStrike" dirty="0">
                <a:solidFill>
                  <a:schemeClr val="bg2">
                    <a:lumMod val="50000"/>
                  </a:schemeClr>
                </a:solidFill>
                <a:effectLst/>
                <a:latin typeface="Abadi" panose="020B0604020104020204" pitchFamily="34" charset="0"/>
              </a:rPr>
              <a:t>A </a:t>
            </a:r>
            <a:r>
              <a:rPr lang="en-US" sz="1600" b="1" i="0" u="none" strike="noStrike" dirty="0">
                <a:solidFill>
                  <a:srgbClr val="000000"/>
                </a:solidFill>
                <a:effectLst/>
                <a:latin typeface="Abadi" panose="020B0604020104020204" pitchFamily="34" charset="0"/>
              </a:rPr>
              <a:t>scatter plot</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used to analyze the relationship between </a:t>
            </a:r>
            <a:r>
              <a:rPr lang="en-US" sz="1600" b="1" i="0" u="none" strike="noStrike" dirty="0">
                <a:solidFill>
                  <a:srgbClr val="000000"/>
                </a:solidFill>
                <a:effectLst/>
                <a:latin typeface="Abadi" panose="020B0604020104020204" pitchFamily="34" charset="0"/>
              </a:rPr>
              <a:t>payload mass and landing success</a:t>
            </a:r>
            <a:r>
              <a:rPr lang="en-US" sz="1600" i="0" u="none" strike="noStrike" dirty="0">
                <a:solidFill>
                  <a:schemeClr val="bg2">
                    <a:lumMod val="50000"/>
                  </a:schemeClr>
                </a:solidFill>
                <a:effectLst/>
                <a:latin typeface="Abadi" panose="020B0604020104020204" pitchFamily="34" charset="0"/>
              </a:rPr>
              <a:t>. A </a:t>
            </a:r>
            <a:r>
              <a:rPr lang="en-US" sz="1600" b="1" i="0" u="none" strike="noStrike" dirty="0">
                <a:solidFill>
                  <a:srgbClr val="000000"/>
                </a:solidFill>
                <a:effectLst/>
                <a:latin typeface="Abadi" panose="020B0604020104020204" pitchFamily="34" charset="0"/>
              </a:rPr>
              <a:t>pie chart</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visualized the proportion of successful vs. failed landings. The dashboard featured </a:t>
            </a:r>
            <a:r>
              <a:rPr lang="en-US" sz="1600" b="1" i="0" u="none" strike="noStrike" dirty="0">
                <a:solidFill>
                  <a:srgbClr val="000000"/>
                </a:solidFill>
                <a:effectLst/>
                <a:latin typeface="Abadi" panose="020B0604020104020204" pitchFamily="34" charset="0"/>
              </a:rPr>
              <a:t>dropdowns and sliders</a:t>
            </a:r>
            <a:r>
              <a:rPr lang="en-US" sz="1600" b="0" i="0" u="none" strike="noStrike" dirty="0">
                <a:solidFill>
                  <a:schemeClr val="bg2">
                    <a:lumMod val="50000"/>
                  </a:schemeClr>
                </a:solidFill>
                <a:effectLst/>
                <a:latin typeface="Abadi" panose="020B0604020104020204" pitchFamily="34" charset="0"/>
              </a:rPr>
              <a:t> to filter data by </a:t>
            </a:r>
            <a:r>
              <a:rPr lang="en-US" sz="1600" b="1" i="0" u="none" strike="noStrike" dirty="0">
                <a:solidFill>
                  <a:srgbClr val="000000"/>
                </a:solidFill>
                <a:effectLst/>
                <a:latin typeface="Abadi" panose="020B0604020104020204" pitchFamily="34" charset="0"/>
              </a:rPr>
              <a:t>launch site, payload range, and year</a:t>
            </a:r>
            <a:r>
              <a:rPr lang="en-US" sz="1600" b="0" i="0" u="none" strike="noStrike" dirty="0">
                <a:solidFill>
                  <a:schemeClr val="bg2">
                    <a:lumMod val="50000"/>
                  </a:schemeClr>
                </a:solidFill>
                <a:effectLst/>
                <a:latin typeface="Abadi" panose="020B0604020104020204" pitchFamily="34" charset="0"/>
              </a:rPr>
              <a:t>, allowing users to adjust parameters and view real-time updates. These interactive elements provided </a:t>
            </a:r>
            <a:r>
              <a:rPr lang="en-US" sz="1600" b="1" i="0" u="none" strike="noStrike" dirty="0">
                <a:solidFill>
                  <a:srgbClr val="000000"/>
                </a:solidFill>
                <a:effectLst/>
                <a:latin typeface="Abadi" panose="020B0604020104020204" pitchFamily="34" charset="0"/>
              </a:rPr>
              <a:t>a deeper understanding of key launch factors, success rates, and payload impacts</a:t>
            </a:r>
            <a:r>
              <a:rPr lang="en-US" sz="1600" b="0" i="0" u="none" strike="noStrike" dirty="0">
                <a:solidFill>
                  <a:schemeClr val="bg2">
                    <a:lumMod val="50000"/>
                  </a:schemeClr>
                </a:solidFill>
                <a:effectLst/>
                <a:latin typeface="Abadi" panose="020B0604020104020204" pitchFamily="34" charset="0"/>
              </a:rPr>
              <a:t> in an engaging and user-friendly format.</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a:t>
            </a:r>
            <a:r>
              <a:rPr lang="en-US" sz="1600" dirty="0" err="1">
                <a:solidFill>
                  <a:schemeClr val="bg2">
                    <a:lumMod val="50000"/>
                  </a:schemeClr>
                </a:solidFill>
                <a:latin typeface="Abadi" panose="020B0604020104020204" pitchFamily="34" charset="0"/>
              </a:rPr>
              <a:t>Plotly</a:t>
            </a:r>
            <a:r>
              <a:rPr lang="en-US" sz="1600" dirty="0">
                <a:solidFill>
                  <a:schemeClr val="bg2">
                    <a:lumMod val="50000"/>
                  </a:schemeClr>
                </a:solidFill>
                <a:latin typeface="Abadi" panose="020B0604020104020204" pitchFamily="34" charset="0"/>
              </a:rPr>
              <a:t> Dash Dashboard in the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endParaRPr lang="en-US" sz="1600" b="0" i="0" u="none" strike="noStrike" dirty="0">
              <a:solidFill>
                <a:schemeClr val="bg2">
                  <a:lumMod val="50000"/>
                </a:schemeClr>
              </a:solidFill>
              <a:effectLst/>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2063931"/>
            <a:ext cx="5246502" cy="4363280"/>
          </a:xfrm>
          <a:prstGeom prst="rect">
            <a:avLst/>
          </a:prstGeom>
        </p:spPr>
        <p:txBody>
          <a:bodyPr>
            <a:normAutofit/>
          </a:bodyPr>
          <a:lstStyle/>
          <a:p>
            <a:pPr marL="0" indent="0">
              <a:buNone/>
            </a:pPr>
            <a:r>
              <a:rPr lang="en-US" sz="1600" b="0" i="0" u="none" strike="noStrike" dirty="0">
                <a:solidFill>
                  <a:schemeClr val="bg2">
                    <a:lumMod val="50000"/>
                  </a:schemeClr>
                </a:solidFill>
                <a:effectLst/>
                <a:latin typeface="Abadi" panose="020B0604020104020204" pitchFamily="34" charset="0"/>
              </a:rPr>
              <a:t>The classification model was built to predict the </a:t>
            </a:r>
            <a:r>
              <a:rPr lang="en-US" sz="1600" b="1" i="0" u="none" strike="noStrike" dirty="0">
                <a:solidFill>
                  <a:srgbClr val="000000"/>
                </a:solidFill>
                <a:effectLst/>
                <a:latin typeface="Abadi" panose="020B0604020104020204" pitchFamily="34" charset="0"/>
              </a:rPr>
              <a:t>success of Falcon 9 first-stage landings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using </a:t>
            </a:r>
            <a:r>
              <a:rPr lang="en-US" sz="1600" b="1" i="0" u="none" strike="noStrike" dirty="0">
                <a:solidFill>
                  <a:srgbClr val="000000"/>
                </a:solidFill>
                <a:effectLst/>
                <a:latin typeface="Abadi" panose="020B0604020104020204" pitchFamily="34" charset="0"/>
              </a:rPr>
              <a:t>machine learning algorithms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The process began with </a:t>
            </a:r>
            <a:r>
              <a:rPr lang="en-US" sz="1600" b="1" i="0" u="none" strike="noStrike" dirty="0">
                <a:solidFill>
                  <a:srgbClr val="000000"/>
                </a:solidFill>
                <a:effectLst/>
                <a:latin typeface="Abadi" panose="020B0604020104020204" pitchFamily="34" charset="0"/>
              </a:rPr>
              <a:t>data preprocessing</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where missing values were handled, categorical features were encoded, and the dataset was split into </a:t>
            </a:r>
            <a:r>
              <a:rPr lang="en-US" sz="1600" b="1" i="0" u="none" strike="noStrike" dirty="0">
                <a:solidFill>
                  <a:srgbClr val="000000"/>
                </a:solidFill>
                <a:effectLst/>
                <a:latin typeface="Abadi" panose="020B0604020104020204" pitchFamily="34" charset="0"/>
              </a:rPr>
              <a:t>training and testing sets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Several models, including </a:t>
            </a:r>
            <a:r>
              <a:rPr lang="en-US" sz="1600" b="1" i="0" u="none" strike="noStrike" dirty="0">
                <a:solidFill>
                  <a:srgbClr val="000000"/>
                </a:solidFill>
                <a:effectLst/>
                <a:latin typeface="Abadi" panose="020B0604020104020204" pitchFamily="34" charset="0"/>
              </a:rPr>
              <a:t>Logistic Regression, Decision Trees, Random Forest, and Support Vector Machines (SVM)</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were trained and evaluated using </a:t>
            </a:r>
            <a:r>
              <a:rPr lang="en-US" sz="1600" b="1" i="0" u="none" strike="noStrike" dirty="0">
                <a:solidFill>
                  <a:srgbClr val="000000"/>
                </a:solidFill>
                <a:effectLst/>
                <a:latin typeface="Abadi" panose="020B0604020104020204" pitchFamily="34" charset="0"/>
              </a:rPr>
              <a:t>accuracy, precision, recall, and F1-score</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Hyperparameter tuning</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applied using </a:t>
            </a:r>
            <a:r>
              <a:rPr lang="en-US" sz="1600" b="1" i="0" u="none" strike="noStrike" dirty="0" err="1">
                <a:solidFill>
                  <a:srgbClr val="000000"/>
                </a:solidFill>
                <a:effectLst/>
                <a:latin typeface="Abadi" panose="020B0604020104020204" pitchFamily="34" charset="0"/>
              </a:rPr>
              <a:t>GridSearchCV</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to optimize model performance. The </a:t>
            </a:r>
            <a:r>
              <a:rPr lang="en-US" sz="1600" b="1" i="0" u="none" strike="noStrike" dirty="0">
                <a:solidFill>
                  <a:srgbClr val="000000"/>
                </a:solidFill>
                <a:effectLst/>
                <a:latin typeface="Abadi" panose="020B0604020104020204" pitchFamily="34" charset="0"/>
              </a:rPr>
              <a:t>best-performing model</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selected based on </a:t>
            </a:r>
            <a:r>
              <a:rPr lang="en-US" sz="1600" b="1" i="0" u="none" strike="noStrike" dirty="0">
                <a:solidFill>
                  <a:srgbClr val="000000"/>
                </a:solidFill>
                <a:effectLst/>
                <a:latin typeface="Abadi" panose="020B0604020104020204" pitchFamily="34" charset="0"/>
              </a:rPr>
              <a:t>evaluation metrics and confusion matrix analysis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ensuring the most reliable predictions.</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the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endParaRPr lang="en-US" sz="1600" b="0" i="0" u="none" strike="noStrike" dirty="0">
              <a:solidFill>
                <a:schemeClr val="bg2">
                  <a:lumMod val="50000"/>
                </a:schemeClr>
              </a:solidFill>
              <a:effectLst/>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Content Placeholder 4">
            <a:extLst>
              <a:ext uri="{FF2B5EF4-FFF2-40B4-BE49-F238E27FC236}">
                <a16:creationId xmlns:a16="http://schemas.microsoft.com/office/drawing/2014/main" id="{413D04F9-4D0C-66A6-5F8C-3E69E40783CD}"/>
              </a:ext>
            </a:extLst>
          </p:cNvPr>
          <p:cNvSpPr txBox="1">
            <a:spLocks/>
          </p:cNvSpPr>
          <p:nvPr/>
        </p:nvSpPr>
        <p:spPr>
          <a:xfrm>
            <a:off x="6175487" y="1897314"/>
            <a:ext cx="5028473" cy="4088786"/>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6" name="Diagram 5">
            <a:extLst>
              <a:ext uri="{FF2B5EF4-FFF2-40B4-BE49-F238E27FC236}">
                <a16:creationId xmlns:a16="http://schemas.microsoft.com/office/drawing/2014/main" id="{97E4F2CD-7388-E4B4-71F3-2BACDEB6B1E7}"/>
              </a:ext>
            </a:extLst>
          </p:cNvPr>
          <p:cNvGraphicFramePr/>
          <p:nvPr>
            <p:extLst>
              <p:ext uri="{D42A27DB-BD31-4B8C-83A1-F6EECF244321}">
                <p14:modId xmlns:p14="http://schemas.microsoft.com/office/powerpoint/2010/main" val="2222121142"/>
              </p:ext>
            </p:extLst>
          </p:nvPr>
        </p:nvGraphicFramePr>
        <p:xfrm>
          <a:off x="6413864" y="2152200"/>
          <a:ext cx="4416102" cy="35693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ontent Placeholder 4">
            <a:extLst>
              <a:ext uri="{FF2B5EF4-FFF2-40B4-BE49-F238E27FC236}">
                <a16:creationId xmlns:a16="http://schemas.microsoft.com/office/drawing/2014/main" id="{DA5D0CE4-5CEF-CBB8-99F8-9F65F2B75B11}"/>
              </a:ext>
            </a:extLst>
          </p:cNvPr>
          <p:cNvSpPr txBox="1">
            <a:spLocks/>
          </p:cNvSpPr>
          <p:nvPr/>
        </p:nvSpPr>
        <p:spPr>
          <a:xfrm>
            <a:off x="770011" y="1342585"/>
            <a:ext cx="7237519" cy="56779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Abadi" panose="020B0604020104020204" pitchFamily="34" charset="0"/>
              </a:rPr>
              <a:t>Summary of Predictive Model Development</a:t>
            </a:r>
          </a:p>
        </p:txBody>
      </p:sp>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389326"/>
            <a:ext cx="10515600" cy="46362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Exploratory Data Analysis (EDA) Results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EDA provided key insights into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The </a:t>
            </a:r>
            <a:r>
              <a:rPr lang="en-US" sz="1600" b="1" i="0" u="none" strike="noStrike" dirty="0">
                <a:solidFill>
                  <a:srgbClr val="000000"/>
                </a:solidFill>
                <a:effectLst/>
                <a:latin typeface="Abadi" panose="020B0604020104020204" pitchFamily="34" charset="0"/>
              </a:rPr>
              <a:t>landing success rate</a:t>
            </a:r>
            <a:r>
              <a:rPr lang="en-US" sz="1600" b="0" i="0" u="none" strike="noStrike" dirty="0">
                <a:solidFill>
                  <a:schemeClr val="bg2">
                    <a:lumMod val="50000"/>
                  </a:schemeClr>
                </a:solidFill>
                <a:effectLst/>
                <a:latin typeface="Abadi" panose="020B0604020104020204" pitchFamily="34" charset="0"/>
              </a:rPr>
              <a:t> showed a significant improvement over time, indicating advancements in booster recovery technology. Analysis of </a:t>
            </a:r>
            <a:r>
              <a:rPr lang="en-US" sz="1600" b="1" i="0" u="none" strike="noStrike" dirty="0">
                <a:solidFill>
                  <a:srgbClr val="000000"/>
                </a:solidFill>
                <a:effectLst/>
                <a:latin typeface="Abadi" panose="020B0604020104020204" pitchFamily="34" charset="0"/>
              </a:rPr>
              <a:t>payload mass</a:t>
            </a:r>
            <a:r>
              <a:rPr lang="en-US" sz="1600" b="0" i="0" u="none" strike="noStrike" dirty="0">
                <a:solidFill>
                  <a:schemeClr val="bg2">
                    <a:lumMod val="50000"/>
                  </a:schemeClr>
                </a:solidFill>
                <a:effectLst/>
                <a:latin typeface="Abadi" panose="020B0604020104020204" pitchFamily="34" charset="0"/>
              </a:rPr>
              <a:t> revealed that heavier payloads had a slightly lower success rate, but no strict failure threshold was identified. </a:t>
            </a:r>
            <a:r>
              <a:rPr lang="en-US" sz="1600" b="1" i="0" u="none" strike="noStrike" dirty="0">
                <a:solidFill>
                  <a:srgbClr val="000000"/>
                </a:solidFill>
                <a:effectLst/>
                <a:latin typeface="Abadi" panose="020B0604020104020204" pitchFamily="34" charset="0"/>
              </a:rPr>
              <a:t>Launch site performance</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varied, with </a:t>
            </a:r>
            <a:r>
              <a:rPr lang="en-US" sz="1600" b="1" i="0" u="none" strike="noStrike" dirty="0">
                <a:solidFill>
                  <a:srgbClr val="000000"/>
                </a:solidFill>
                <a:effectLst/>
                <a:latin typeface="Abadi" panose="020B0604020104020204" pitchFamily="34" charset="0"/>
              </a:rPr>
              <a:t>Cape Canaveral (CCSFS SLC 40) and Kennedy Space Center (KSC LC 39A) </a:t>
            </a:r>
            <a:r>
              <a:rPr lang="en-US" sz="1600" b="0" i="0" u="none" strike="noStrike" dirty="0">
                <a:solidFill>
                  <a:schemeClr val="bg2">
                    <a:lumMod val="50000"/>
                  </a:schemeClr>
                </a:solidFill>
                <a:effectLst/>
                <a:latin typeface="Abadi" panose="020B0604020104020204" pitchFamily="34" charset="0"/>
              </a:rPr>
              <a:t>demonstrating the highest success rates. Additionally, </a:t>
            </a:r>
            <a:r>
              <a:rPr lang="en-US" sz="1600" b="1" i="0" u="none" strike="noStrike" dirty="0">
                <a:solidFill>
                  <a:srgbClr val="000000"/>
                </a:solidFill>
                <a:effectLst/>
                <a:latin typeface="Abadi" panose="020B0604020104020204" pitchFamily="34" charset="0"/>
              </a:rPr>
              <a:t>booster reusability</a:t>
            </a:r>
            <a:r>
              <a:rPr lang="en-US" sz="1600" b="0" i="0" u="none" strike="noStrike" dirty="0">
                <a:solidFill>
                  <a:schemeClr val="bg2">
                    <a:lumMod val="50000"/>
                  </a:schemeClr>
                </a:solidFill>
                <a:effectLst/>
                <a:latin typeface="Abadi" panose="020B0604020104020204" pitchFamily="34" charset="0"/>
              </a:rPr>
              <a:t> proved to be a crucial factor, as reused boosters consistently performed better in landing attempts.</a:t>
            </a:r>
            <a:endParaRPr lang="en-US" sz="1600" dirty="0">
              <a:solidFill>
                <a:schemeClr val="bg2">
                  <a:lumMod val="50000"/>
                </a:schemeClr>
              </a:solidFill>
              <a:latin typeface="Abadi" panose="020B0604020104020204" pitchFamily="34" charset="0"/>
            </a:endParaRPr>
          </a:p>
          <a:p>
            <a:pPr marL="0" indent="0">
              <a:lnSpc>
                <a:spcPct val="100000"/>
              </a:lnSpc>
              <a:spcBef>
                <a:spcPts val="1400"/>
              </a:spcBef>
              <a:buNone/>
            </a:pPr>
            <a:endParaRPr lang="en-US" sz="1600" dirty="0">
              <a:solidFill>
                <a:srgbClr val="000000"/>
              </a:solidFill>
              <a:latin typeface="Abadi" panose="020B0604020104020204" pitchFamily="34" charset="0"/>
            </a:endParaRPr>
          </a:p>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Interactive Analytics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For the </a:t>
            </a:r>
            <a:r>
              <a:rPr lang="en-US" sz="1600" b="1" i="0" u="none" strike="noStrike" dirty="0">
                <a:solidFill>
                  <a:srgbClr val="000000"/>
                </a:solidFill>
                <a:effectLst/>
                <a:latin typeface="Abadi" panose="020B0604020104020204" pitchFamily="34" charset="0"/>
              </a:rPr>
              <a:t>interactive analytics demo</a:t>
            </a:r>
            <a:r>
              <a:rPr lang="en-US" sz="1600" b="0" i="0" u="none" strike="noStrike" dirty="0">
                <a:solidFill>
                  <a:schemeClr val="bg2">
                    <a:lumMod val="50000"/>
                  </a:schemeClr>
                </a:solidFill>
                <a:effectLst/>
                <a:latin typeface="Abadi" panose="020B0604020104020204" pitchFamily="34" charset="0"/>
              </a:rPr>
              <a:t>, multiple visual elements were created to enhance data exploration.</a:t>
            </a:r>
            <a:r>
              <a:rPr lang="en-US" sz="1600" i="0" u="none" strike="noStrike" dirty="0">
                <a:solidFill>
                  <a:schemeClr val="bg2">
                    <a:lumMod val="50000"/>
                  </a:schemeClr>
                </a:solidFill>
                <a:effectLst/>
                <a:latin typeface="Abadi" panose="020B0604020104020204" pitchFamily="34" charset="0"/>
              </a:rPr>
              <a:t> A</a:t>
            </a:r>
            <a:r>
              <a:rPr lang="en-US" sz="1600" b="0" i="0" u="none" strike="noStrike" dirty="0">
                <a:solidFill>
                  <a:schemeClr val="bg2">
                    <a:lumMod val="50000"/>
                  </a:schemeClr>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Folium map </a:t>
            </a:r>
            <a:r>
              <a:rPr lang="en-US" sz="1600" b="0" i="0" u="none" strike="noStrike" dirty="0">
                <a:solidFill>
                  <a:schemeClr val="bg2">
                    <a:lumMod val="50000"/>
                  </a:schemeClr>
                </a:solidFill>
                <a:effectLst/>
                <a:latin typeface="Abadi" panose="020B0604020104020204" pitchFamily="34" charset="0"/>
              </a:rPr>
              <a:t>displayed </a:t>
            </a:r>
            <a:r>
              <a:rPr lang="en-US" sz="1600" b="1" i="0" u="none" strike="noStrike" dirty="0">
                <a:solidFill>
                  <a:srgbClr val="000000"/>
                </a:solidFill>
                <a:effectLst/>
                <a:latin typeface="Abadi" panose="020B0604020104020204" pitchFamily="34" charset="0"/>
              </a:rPr>
              <a:t>launch site locations, flight paths, and landing success or failure</a:t>
            </a:r>
            <a:r>
              <a:rPr lang="en-US" sz="1600" b="0" i="0" u="none" strike="noStrike" dirty="0">
                <a:solidFill>
                  <a:schemeClr val="bg2">
                    <a:lumMod val="50000"/>
                  </a:schemeClr>
                </a:solidFill>
                <a:effectLst/>
                <a:latin typeface="Abadi" panose="020B0604020104020204" pitchFamily="34" charset="0"/>
              </a:rPr>
              <a:t> using </a:t>
            </a:r>
            <a:r>
              <a:rPr lang="en-US" sz="1600" b="1" i="0" u="none" strike="noStrike" dirty="0">
                <a:solidFill>
                  <a:srgbClr val="000000"/>
                </a:solidFill>
                <a:effectLst/>
                <a:latin typeface="Abadi" panose="020B0604020104020204" pitchFamily="34" charset="0"/>
              </a:rPr>
              <a:t>color-coded markers</a:t>
            </a:r>
            <a:r>
              <a:rPr lang="en-US" sz="1600" b="0" i="0" u="none" strike="noStrike" dirty="0">
                <a:solidFill>
                  <a:schemeClr val="bg2">
                    <a:lumMod val="50000"/>
                  </a:schemeClr>
                </a:solidFill>
                <a:effectLst/>
                <a:latin typeface="Abadi" panose="020B0604020104020204" pitchFamily="34" charset="0"/>
              </a:rPr>
              <a:t>. The </a:t>
            </a:r>
            <a:r>
              <a:rPr lang="en-US" sz="1600" b="1" i="0" u="none" strike="noStrike" dirty="0" err="1">
                <a:solidFill>
                  <a:srgbClr val="000000"/>
                </a:solidFill>
                <a:effectLst/>
                <a:latin typeface="Abadi" panose="020B0604020104020204" pitchFamily="34" charset="0"/>
              </a:rPr>
              <a:t>Plotly</a:t>
            </a:r>
            <a:r>
              <a:rPr lang="en-US" sz="1600" b="1" i="0" u="none" strike="noStrike" dirty="0">
                <a:solidFill>
                  <a:srgbClr val="000000"/>
                </a:solidFill>
                <a:effectLst/>
                <a:latin typeface="Abadi" panose="020B0604020104020204" pitchFamily="34" charset="0"/>
              </a:rPr>
              <a:t> Dash dashboard</a:t>
            </a:r>
            <a:r>
              <a:rPr lang="en-US" sz="1600" b="0" i="0" u="none" strike="noStrike" dirty="0">
                <a:solidFill>
                  <a:schemeClr val="bg2">
                    <a:lumMod val="50000"/>
                  </a:schemeClr>
                </a:solidFill>
                <a:effectLst/>
                <a:latin typeface="Abadi" panose="020B0604020104020204" pitchFamily="34" charset="0"/>
              </a:rPr>
              <a:t> included </a:t>
            </a:r>
            <a:r>
              <a:rPr lang="en-US" sz="1600" b="1" i="0" u="none" strike="noStrike" dirty="0">
                <a:solidFill>
                  <a:srgbClr val="000000"/>
                </a:solidFill>
                <a:effectLst/>
                <a:latin typeface="Abadi" panose="020B0604020104020204" pitchFamily="34" charset="0"/>
              </a:rPr>
              <a:t>interactive scatter plots and pie charts </a:t>
            </a:r>
            <a:r>
              <a:rPr lang="en-US" sz="1600" b="0" i="0" u="none" strike="noStrike" dirty="0">
                <a:solidFill>
                  <a:schemeClr val="bg2">
                    <a:lumMod val="50000"/>
                  </a:schemeClr>
                </a:solidFill>
                <a:effectLst/>
                <a:latin typeface="Abadi" panose="020B0604020104020204" pitchFamily="34" charset="0"/>
              </a:rPr>
              <a:t>allowing users to </a:t>
            </a:r>
            <a:r>
              <a:rPr lang="en-US" sz="1600" b="1" i="0" u="none" strike="noStrike" dirty="0">
                <a:solidFill>
                  <a:srgbClr val="000000"/>
                </a:solidFill>
                <a:effectLst/>
                <a:latin typeface="Abadi" panose="020B0604020104020204" pitchFamily="34" charset="0"/>
              </a:rPr>
              <a:t>filter data by launch site, payload range, and year</a:t>
            </a:r>
            <a:r>
              <a:rPr lang="en-US" sz="1600" b="0" i="0" u="none" strike="noStrike" dirty="0">
                <a:solidFill>
                  <a:schemeClr val="bg2">
                    <a:lumMod val="50000"/>
                  </a:schemeClr>
                </a:solidFill>
                <a:effectLst/>
                <a:latin typeface="Abadi" panose="020B0604020104020204" pitchFamily="34" charset="0"/>
              </a:rPr>
              <a:t>. These interactive elements enabled dynamic exploration of SpaceX's launch history, helping uncover trends in mission success and failure.</a:t>
            </a:r>
            <a:endParaRPr lang="en-US" sz="1600" dirty="0">
              <a:solidFill>
                <a:schemeClr val="bg2">
                  <a:lumMod val="50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6348239A-BCC2-2588-C6D7-FCA32352B3E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822523CC-FB9A-EF87-076D-647359EC713A}"/>
              </a:ext>
            </a:extLst>
          </p:cNvPr>
          <p:cNvSpPr txBox="1">
            <a:spLocks/>
          </p:cNvSpPr>
          <p:nvPr/>
        </p:nvSpPr>
        <p:spPr>
          <a:xfrm>
            <a:off x="770011" y="1389326"/>
            <a:ext cx="10515600" cy="20396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Predictive Analysis Results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For predictive modeling, multiple </a:t>
            </a:r>
            <a:r>
              <a:rPr lang="en-US" sz="1600" b="1" i="0" u="none" strike="noStrike" dirty="0">
                <a:solidFill>
                  <a:srgbClr val="000000"/>
                </a:solidFill>
                <a:effectLst/>
                <a:latin typeface="Abadi" panose="020B0604020104020204" pitchFamily="34" charset="0"/>
              </a:rPr>
              <a:t>classification algorithms</a:t>
            </a:r>
            <a:r>
              <a:rPr lang="en-US" sz="1600" b="0" i="0" u="none" strike="noStrike" dirty="0">
                <a:solidFill>
                  <a:schemeClr val="bg2">
                    <a:lumMod val="50000"/>
                  </a:schemeClr>
                </a:solidFill>
                <a:effectLst/>
                <a:latin typeface="Abadi" panose="020B0604020104020204" pitchFamily="34" charset="0"/>
              </a:rPr>
              <a:t> were tested to determine the best model for </a:t>
            </a:r>
            <a:r>
              <a:rPr lang="en-US" sz="1600" b="1" i="0" u="none" strike="noStrike" dirty="0">
                <a:solidFill>
                  <a:srgbClr val="000000"/>
                </a:solidFill>
                <a:effectLst/>
                <a:latin typeface="Abadi" panose="020B0604020104020204" pitchFamily="34" charset="0"/>
              </a:rPr>
              <a:t>predicting Falcon 9 landing success</a:t>
            </a:r>
            <a:r>
              <a:rPr lang="en-US" sz="1600" b="0" i="0" u="none" strike="noStrike" dirty="0">
                <a:solidFill>
                  <a:schemeClr val="bg2">
                    <a:lumMod val="50000"/>
                  </a:schemeClr>
                </a:solidFill>
                <a:effectLst/>
                <a:latin typeface="Abadi" panose="020B0604020104020204" pitchFamily="34" charset="0"/>
              </a:rPr>
              <a:t>. After evaluation, the </a:t>
            </a:r>
            <a:r>
              <a:rPr lang="en-US" sz="1600" b="1" i="0" u="none" strike="noStrike" dirty="0">
                <a:solidFill>
                  <a:srgbClr val="000000"/>
                </a:solidFill>
                <a:effectLst/>
                <a:latin typeface="Abadi" panose="020B0604020104020204" pitchFamily="34" charset="0"/>
              </a:rPr>
              <a:t>Decision Tree</a:t>
            </a:r>
            <a:r>
              <a:rPr lang="en-US" sz="1600" b="0" i="0" u="none" strike="noStrike" dirty="0">
                <a:solidFill>
                  <a:schemeClr val="bg2">
                    <a:lumMod val="50000"/>
                  </a:schemeClr>
                </a:solidFill>
                <a:effectLst/>
                <a:latin typeface="Abadi" panose="020B0604020104020204" pitchFamily="34" charset="0"/>
              </a:rPr>
              <a:t> emerged as the </a:t>
            </a:r>
            <a:r>
              <a:rPr lang="en-US" sz="1600" b="1" i="0" u="none" strike="noStrike" dirty="0">
                <a:solidFill>
                  <a:srgbClr val="000000"/>
                </a:solidFill>
                <a:effectLst/>
                <a:latin typeface="Abadi" panose="020B0604020104020204" pitchFamily="34" charset="0"/>
              </a:rPr>
              <a:t>best-performing model</a:t>
            </a:r>
            <a:r>
              <a:rPr lang="en-US" sz="1600" b="0" i="0" u="none" strike="noStrike" dirty="0">
                <a:solidFill>
                  <a:srgbClr val="000000"/>
                </a:solidFill>
                <a:effectLst/>
                <a:latin typeface="Abadi" panose="020B0604020104020204" pitchFamily="34" charset="0"/>
              </a:rPr>
              <a:t>, achieving high </a:t>
            </a:r>
            <a:r>
              <a:rPr lang="en-US" sz="1600" b="1" i="0" u="none" strike="noStrike" dirty="0">
                <a:solidFill>
                  <a:srgbClr val="000000"/>
                </a:solidFill>
                <a:effectLst/>
                <a:latin typeface="Abadi" panose="020B0604020104020204" pitchFamily="34" charset="0"/>
              </a:rPr>
              <a:t>accuracy, precision, and recall</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Feature importance analysis</a:t>
            </a:r>
            <a:r>
              <a:rPr lang="en-US" sz="1600" b="0" i="0" u="none" strike="noStrike" dirty="0">
                <a:solidFill>
                  <a:schemeClr val="bg2">
                    <a:lumMod val="50000"/>
                  </a:schemeClr>
                </a:solidFill>
                <a:effectLst/>
                <a:latin typeface="Abadi" panose="020B0604020104020204" pitchFamily="34" charset="0"/>
              </a:rPr>
              <a:t> showed that booster version, payload mass, orbit type, and reusability were the most influential factors in predicting success. </a:t>
            </a:r>
            <a:r>
              <a:rPr lang="en-US" sz="1600" b="1" i="0" u="none" strike="noStrike" dirty="0">
                <a:solidFill>
                  <a:srgbClr val="000000"/>
                </a:solidFill>
                <a:effectLst/>
                <a:latin typeface="Abadi" panose="020B0604020104020204" pitchFamily="34" charset="0"/>
              </a:rPr>
              <a:t>Hyperparameter tuning</a:t>
            </a:r>
            <a:r>
              <a:rPr lang="en-US" sz="1600" b="0" i="0" u="none" strike="noStrike" dirty="0">
                <a:solidFill>
                  <a:schemeClr val="bg2">
                    <a:lumMod val="50000"/>
                  </a:schemeClr>
                </a:solidFill>
                <a:effectLst/>
                <a:latin typeface="Abadi" panose="020B0604020104020204" pitchFamily="34" charset="0"/>
              </a:rPr>
              <a:t> using </a:t>
            </a:r>
            <a:r>
              <a:rPr lang="en-US" sz="1600" b="1" i="0" u="none" strike="noStrike" dirty="0" err="1">
                <a:solidFill>
                  <a:srgbClr val="000000"/>
                </a:solidFill>
                <a:effectLst/>
                <a:latin typeface="Abadi" panose="020B0604020104020204" pitchFamily="34" charset="0"/>
              </a:rPr>
              <a:t>GridSearchCV</a:t>
            </a:r>
            <a:r>
              <a:rPr lang="en-US" sz="1600" b="0" i="0" u="none" strike="noStrike" dirty="0">
                <a:solidFill>
                  <a:schemeClr val="bg2">
                    <a:lumMod val="50000"/>
                  </a:schemeClr>
                </a:solidFill>
                <a:effectLst/>
                <a:latin typeface="Abadi" panose="020B0604020104020204" pitchFamily="34" charset="0"/>
              </a:rPr>
              <a:t> further optimized the model, leading to better predictions and reducing misclassification errors.</a:t>
            </a:r>
            <a:endParaRPr lang="en-US" sz="1600" dirty="0">
              <a:solidFill>
                <a:schemeClr val="bg2">
                  <a:lumMod val="50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5AEEA6E9-B397-F3A0-3C45-55EB86CA3777}"/>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85A320FA-C2B7-5768-EF18-8B130179102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175930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4441370"/>
            <a:ext cx="9885758" cy="1427617"/>
          </a:xfrm>
          <a:prstGeom prst="rect">
            <a:avLst/>
          </a:prstGeom>
        </p:spPr>
        <p:txBody>
          <a:bodyPr>
            <a:no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scatter plot shows the distribution of flight numbers across different launch sites.</a:t>
            </a:r>
          </a:p>
          <a:p>
            <a:pPr>
              <a:lnSpc>
                <a:spcPct val="100000"/>
              </a:lnSpc>
              <a:spcBef>
                <a:spcPts val="1400"/>
              </a:spcBef>
            </a:pPr>
            <a:r>
              <a:rPr lang="en-US" sz="1600" dirty="0">
                <a:solidFill>
                  <a:schemeClr val="bg2">
                    <a:lumMod val="50000"/>
                  </a:schemeClr>
                </a:solidFill>
                <a:latin typeface="Abadi" panose="020B0604020104020204" pitchFamily="34" charset="0"/>
              </a:rPr>
              <a:t>CCSFS SLC-40 and KSC LC-39A are the most frequently used sites.</a:t>
            </a:r>
          </a:p>
          <a:p>
            <a:pPr>
              <a:lnSpc>
                <a:spcPct val="100000"/>
              </a:lnSpc>
              <a:spcBef>
                <a:spcPts val="1400"/>
              </a:spcBef>
            </a:pPr>
            <a:r>
              <a:rPr lang="en-US" sz="1600" dirty="0">
                <a:solidFill>
                  <a:schemeClr val="bg2">
                    <a:lumMod val="50000"/>
                  </a:schemeClr>
                </a:solidFill>
                <a:latin typeface="Abadi" panose="020B0604020104020204" pitchFamily="34" charset="0"/>
              </a:rPr>
              <a:t>VAFB SLC-4E has fewer launches, mainly for polar orbits.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numbers and points&#10;&#10;AI-generated content may be incorrect.">
            <a:extLst>
              <a:ext uri="{FF2B5EF4-FFF2-40B4-BE49-F238E27FC236}">
                <a16:creationId xmlns:a16="http://schemas.microsoft.com/office/drawing/2014/main" id="{8CA0DC14-2506-D685-56EA-651A9470C419}"/>
              </a:ext>
            </a:extLst>
          </p:cNvPr>
          <p:cNvPicPr>
            <a:picLocks noChangeAspect="1"/>
          </p:cNvPicPr>
          <p:nvPr/>
        </p:nvPicPr>
        <p:blipFill>
          <a:blip r:embed="rId3"/>
          <a:stretch>
            <a:fillRect/>
          </a:stretch>
        </p:blipFill>
        <p:spPr>
          <a:xfrm>
            <a:off x="770011" y="1539342"/>
            <a:ext cx="10532450" cy="206317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18287"/>
            <a:ext cx="4298379" cy="2139314"/>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scatter plot illustrates the payload mass variations for each launch site.</a:t>
            </a:r>
          </a:p>
          <a:p>
            <a:pPr>
              <a:lnSpc>
                <a:spcPct val="100000"/>
              </a:lnSpc>
              <a:spcBef>
                <a:spcPts val="1400"/>
              </a:spcBef>
            </a:pPr>
            <a:r>
              <a:rPr lang="en-CA" sz="1600" dirty="0">
                <a:solidFill>
                  <a:schemeClr val="bg2">
                    <a:lumMod val="50000"/>
                  </a:schemeClr>
                </a:solidFill>
                <a:latin typeface="Abadi" panose="020B0604020104020204" pitchFamily="34" charset="0"/>
              </a:rPr>
              <a:t>KSC LC-39A supports the broadest range of payloads, including the heaviest ones.</a:t>
            </a:r>
          </a:p>
          <a:p>
            <a:pPr>
              <a:lnSpc>
                <a:spcPct val="100000"/>
              </a:lnSpc>
              <a:spcBef>
                <a:spcPts val="1400"/>
              </a:spcBef>
            </a:pPr>
            <a:r>
              <a:rPr lang="en-CA" sz="1600" dirty="0">
                <a:solidFill>
                  <a:schemeClr val="bg2">
                    <a:lumMod val="50000"/>
                  </a:schemeClr>
                </a:solidFill>
                <a:latin typeface="Abadi" panose="020B0604020104020204" pitchFamily="34" charset="0"/>
              </a:rPr>
              <a:t>CCSFS SLC-40 also handles various payload sizes but with slightly lower upper limits.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of numbers and dots&#10;&#10;AI-generated content may be incorrect.">
            <a:extLst>
              <a:ext uri="{FF2B5EF4-FFF2-40B4-BE49-F238E27FC236}">
                <a16:creationId xmlns:a16="http://schemas.microsoft.com/office/drawing/2014/main" id="{EAA9AB61-B363-4BF6-634A-89540E501A20}"/>
              </a:ext>
            </a:extLst>
          </p:cNvPr>
          <p:cNvPicPr>
            <a:picLocks noChangeAspect="1"/>
          </p:cNvPicPr>
          <p:nvPr/>
        </p:nvPicPr>
        <p:blipFill>
          <a:blip r:embed="rId3"/>
          <a:stretch>
            <a:fillRect/>
          </a:stretch>
        </p:blipFill>
        <p:spPr>
          <a:xfrm>
            <a:off x="5189611" y="1619251"/>
            <a:ext cx="6096000" cy="40767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3932238" cy="3919128"/>
          </a:xfrm>
          <a:prstGeom prst="rect">
            <a:avLst/>
          </a:prstGeom>
        </p:spPr>
        <p:txBody>
          <a:bodyPr>
            <a:no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bar chart shows the landing success rate for different orbit types.</a:t>
            </a:r>
          </a:p>
          <a:p>
            <a:pPr>
              <a:lnSpc>
                <a:spcPct val="100000"/>
              </a:lnSpc>
              <a:spcBef>
                <a:spcPts val="1400"/>
              </a:spcBef>
            </a:pPr>
            <a:r>
              <a:rPr lang="en-CA" sz="1600" dirty="0">
                <a:solidFill>
                  <a:schemeClr val="bg2">
                    <a:lumMod val="50000"/>
                  </a:schemeClr>
                </a:solidFill>
                <a:latin typeface="Abadi" panose="020B0604020104020204" pitchFamily="34" charset="0"/>
              </a:rPr>
              <a:t>ES-L1, GEO, HEO and SSO has the highest success rate.</a:t>
            </a:r>
          </a:p>
          <a:p>
            <a:pPr>
              <a:lnSpc>
                <a:spcPct val="100000"/>
              </a:lnSpc>
              <a:spcBef>
                <a:spcPts val="1400"/>
              </a:spcBef>
            </a:pPr>
            <a:r>
              <a:rPr lang="en-CA" sz="1600" dirty="0">
                <a:solidFill>
                  <a:schemeClr val="bg2">
                    <a:lumMod val="50000"/>
                  </a:schemeClr>
                </a:solidFill>
                <a:latin typeface="Abadi" panose="020B0604020104020204" pitchFamily="34" charset="0"/>
              </a:rPr>
              <a:t>LEO, MEO and PO has a moderate success rate, reflecting higher energy requirements.</a:t>
            </a:r>
          </a:p>
          <a:p>
            <a:pPr>
              <a:lnSpc>
                <a:spcPct val="100000"/>
              </a:lnSpc>
              <a:spcBef>
                <a:spcPts val="1400"/>
              </a:spcBef>
            </a:pPr>
            <a:r>
              <a:rPr lang="en-CA" sz="1600" dirty="0">
                <a:solidFill>
                  <a:schemeClr val="bg2">
                    <a:lumMod val="50000"/>
                  </a:schemeClr>
                </a:solidFill>
                <a:latin typeface="Abadi" panose="020B0604020104020204" pitchFamily="34" charset="0"/>
              </a:rPr>
              <a:t>GTO and ISS have lower-mid success rates, while SO has the lowest success rate.</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blue bars&#10;&#10;AI-generated content may be incorrect.">
            <a:extLst>
              <a:ext uri="{FF2B5EF4-FFF2-40B4-BE49-F238E27FC236}">
                <a16:creationId xmlns:a16="http://schemas.microsoft.com/office/drawing/2014/main" id="{BEBD1991-BE4B-A639-497C-8E00CB042A81}"/>
              </a:ext>
            </a:extLst>
          </p:cNvPr>
          <p:cNvPicPr>
            <a:picLocks noChangeAspect="1"/>
          </p:cNvPicPr>
          <p:nvPr/>
        </p:nvPicPr>
        <p:blipFill>
          <a:blip r:embed="rId3"/>
          <a:stretch>
            <a:fillRect/>
          </a:stretch>
        </p:blipFill>
        <p:spPr>
          <a:xfrm>
            <a:off x="5717595" y="1421352"/>
            <a:ext cx="5568016" cy="450236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scatter plot reveals how launch frequency varies across orbit types.</a:t>
            </a:r>
          </a:p>
          <a:p>
            <a:pPr>
              <a:lnSpc>
                <a:spcPct val="100000"/>
              </a:lnSpc>
              <a:spcBef>
                <a:spcPts val="1400"/>
              </a:spcBef>
            </a:pPr>
            <a:r>
              <a:rPr lang="en-CA" sz="1600" dirty="0">
                <a:solidFill>
                  <a:schemeClr val="bg2">
                    <a:lumMod val="50000"/>
                  </a:schemeClr>
                </a:solidFill>
                <a:latin typeface="Abadi" panose="020B0604020104020204" pitchFamily="34" charset="0"/>
              </a:rPr>
              <a:t>ISS and GTO launches dominate.</a:t>
            </a:r>
          </a:p>
          <a:p>
            <a:pPr>
              <a:lnSpc>
                <a:spcPct val="100000"/>
              </a:lnSpc>
              <a:spcBef>
                <a:spcPts val="1400"/>
              </a:spcBef>
            </a:pPr>
            <a:r>
              <a:rPr lang="en-CA" sz="1600" dirty="0">
                <a:solidFill>
                  <a:schemeClr val="bg2">
                    <a:lumMod val="50000"/>
                  </a:schemeClr>
                </a:solidFill>
                <a:latin typeface="Abadi" panose="020B0604020104020204" pitchFamily="34" charset="0"/>
              </a:rPr>
              <a:t>SSO, HEO, MEO, SO and GEO remain the lowest in launches.</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aph with blue and orange dots&#10;&#10;AI-generated content may be incorrect.">
            <a:extLst>
              <a:ext uri="{FF2B5EF4-FFF2-40B4-BE49-F238E27FC236}">
                <a16:creationId xmlns:a16="http://schemas.microsoft.com/office/drawing/2014/main" id="{F07C2B8F-4281-F198-7922-6673C4DC05E7}"/>
              </a:ext>
            </a:extLst>
          </p:cNvPr>
          <p:cNvPicPr>
            <a:picLocks noChangeAspect="1"/>
          </p:cNvPicPr>
          <p:nvPr/>
        </p:nvPicPr>
        <p:blipFill>
          <a:blip r:embed="rId3"/>
          <a:stretch>
            <a:fillRect/>
          </a:stretch>
        </p:blipFill>
        <p:spPr>
          <a:xfrm>
            <a:off x="5441016" y="1518286"/>
            <a:ext cx="5844595" cy="436305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Heavier payloads are primarily sent to VLEO and ISS.</a:t>
            </a:r>
          </a:p>
          <a:p>
            <a:pPr>
              <a:lnSpc>
                <a:spcPct val="100000"/>
              </a:lnSpc>
              <a:spcBef>
                <a:spcPts val="1400"/>
              </a:spcBef>
            </a:pPr>
            <a:r>
              <a:rPr lang="en-CA" sz="1600" dirty="0">
                <a:solidFill>
                  <a:schemeClr val="bg2">
                    <a:lumMod val="50000"/>
                  </a:schemeClr>
                </a:solidFill>
                <a:latin typeface="Abadi" panose="020B0604020104020204" pitchFamily="34" charset="0"/>
              </a:rPr>
              <a:t>ISS involves in carrying lower Payload too ranging from 2000kg to 8000kg.</a:t>
            </a:r>
          </a:p>
          <a:p>
            <a:pPr>
              <a:lnSpc>
                <a:spcPct val="100000"/>
              </a:lnSpc>
              <a:spcBef>
                <a:spcPts val="1400"/>
              </a:spcBef>
            </a:pPr>
            <a:r>
              <a:rPr lang="en-CA" sz="1600" dirty="0">
                <a:solidFill>
                  <a:schemeClr val="bg2">
                    <a:lumMod val="50000"/>
                  </a:schemeClr>
                </a:solidFill>
                <a:latin typeface="Abadi" panose="020B0604020104020204" pitchFamily="34" charset="0"/>
              </a:rPr>
              <a:t>GTO carries especially medium weight payloads.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graph of a graph with numbers and dots&#10;&#10;AI-generated content may be incorrect.">
            <a:extLst>
              <a:ext uri="{FF2B5EF4-FFF2-40B4-BE49-F238E27FC236}">
                <a16:creationId xmlns:a16="http://schemas.microsoft.com/office/drawing/2014/main" id="{AD305AD5-F6CF-434B-96EE-C8100FEAC0DB}"/>
              </a:ext>
            </a:extLst>
          </p:cNvPr>
          <p:cNvPicPr>
            <a:picLocks noChangeAspect="1"/>
          </p:cNvPicPr>
          <p:nvPr/>
        </p:nvPicPr>
        <p:blipFill>
          <a:blip r:embed="rId3"/>
          <a:stretch>
            <a:fillRect/>
          </a:stretch>
        </p:blipFill>
        <p:spPr>
          <a:xfrm>
            <a:off x="5266063" y="1518285"/>
            <a:ext cx="6019548" cy="441158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line chart demonstrates an increasing trend in launch success over time.</a:t>
            </a:r>
          </a:p>
          <a:p>
            <a:pPr>
              <a:lnSpc>
                <a:spcPct val="100000"/>
              </a:lnSpc>
              <a:spcBef>
                <a:spcPts val="1400"/>
              </a:spcBef>
            </a:pPr>
            <a:r>
              <a:rPr lang="en-CA" sz="1600" dirty="0">
                <a:solidFill>
                  <a:schemeClr val="bg2">
                    <a:lumMod val="50000"/>
                  </a:schemeClr>
                </a:solidFill>
                <a:latin typeface="Abadi" panose="020B0604020104020204" pitchFamily="34" charset="0"/>
              </a:rPr>
              <a:t>Improvements in booster reusability contribute to higher success rates.</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with a line going up&#10;&#10;AI-generated content may be incorrect.">
            <a:extLst>
              <a:ext uri="{FF2B5EF4-FFF2-40B4-BE49-F238E27FC236}">
                <a16:creationId xmlns:a16="http://schemas.microsoft.com/office/drawing/2014/main" id="{3FFBFC00-037F-5D24-AC75-84DA2FACCDE6}"/>
              </a:ext>
            </a:extLst>
          </p:cNvPr>
          <p:cNvPicPr>
            <a:picLocks noChangeAspect="1"/>
          </p:cNvPicPr>
          <p:nvPr/>
        </p:nvPicPr>
        <p:blipFill>
          <a:blip r:embed="rId3"/>
          <a:stretch>
            <a:fillRect/>
          </a:stretch>
        </p:blipFill>
        <p:spPr>
          <a:xfrm>
            <a:off x="5464164" y="1558158"/>
            <a:ext cx="5821447" cy="399695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443503"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query retrieves all distinct launch site names.</a:t>
            </a:r>
          </a:p>
          <a:p>
            <a:pPr>
              <a:lnSpc>
                <a:spcPct val="100000"/>
              </a:lnSpc>
              <a:spcBef>
                <a:spcPts val="1400"/>
              </a:spcBef>
            </a:pPr>
            <a:r>
              <a:rPr lang="en-US" sz="1600" dirty="0">
                <a:solidFill>
                  <a:schemeClr val="bg2">
                    <a:lumMod val="50000"/>
                  </a:schemeClr>
                </a:solidFill>
                <a:latin typeface="Abadi" panose="020B0604020104020204" pitchFamily="34" charset="0"/>
              </a:rPr>
              <a:t>The results indicate that launches are primarily conducted at KSC LC-39A, CCAFS LC-40, CCSFS SLC-40, and 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descr="A screenshot of a phone&#10;&#10;AI-generated content may be incorrect.">
            <a:extLst>
              <a:ext uri="{FF2B5EF4-FFF2-40B4-BE49-F238E27FC236}">
                <a16:creationId xmlns:a16="http://schemas.microsoft.com/office/drawing/2014/main" id="{A52A0EEE-06D7-C243-6A9F-8D8A8AADF8D6}"/>
              </a:ext>
            </a:extLst>
          </p:cNvPr>
          <p:cNvPicPr>
            <a:picLocks noChangeAspect="1"/>
          </p:cNvPicPr>
          <p:nvPr/>
        </p:nvPicPr>
        <p:blipFill>
          <a:blip r:embed="rId3"/>
          <a:stretch>
            <a:fillRect/>
          </a:stretch>
        </p:blipFill>
        <p:spPr>
          <a:xfrm>
            <a:off x="770010" y="3296797"/>
            <a:ext cx="7821586" cy="262213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35440"/>
            <a:ext cx="10515600" cy="449013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1600" u="none" strike="noStrike" dirty="0">
                <a:solidFill>
                  <a:schemeClr val="bg2">
                    <a:lumMod val="50000"/>
                  </a:schemeClr>
                </a:solidFill>
                <a:effectLst/>
                <a:latin typeface="Abadi" panose="020B0604020104020204" pitchFamily="34" charset="0"/>
              </a:rPr>
              <a:t>The research outlines a step-by-step approach to predicting the landing success of the SpaceX Falcon 9 first stage. It begins with data collection, followed by web scraping historical launch records from Wikipedia. The extracted data is then processed through various cleaning and transformation steps, including handling missing values, extracting key attributes (such as booster version, payload mass, launch site, and landing outcome), and converting data into a structured format using Pandas. Filtering is applied to retain only Falcon 9 launches, and numerical attributes are normalized. Finally, the processed data is exported for further analysis.</a:t>
            </a:r>
            <a:endParaRPr lang="en-US" sz="1600" dirty="0">
              <a:solidFill>
                <a:schemeClr val="bg2">
                  <a:lumMod val="50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1600" u="none" strike="noStrike" dirty="0">
                <a:solidFill>
                  <a:schemeClr val="bg2">
                    <a:lumMod val="50000"/>
                  </a:schemeClr>
                </a:solidFill>
                <a:effectLst/>
                <a:latin typeface="Abadi" panose="020B0604020104020204" pitchFamily="34" charset="0"/>
              </a:rPr>
              <a:t>The final dataset provides a cleaned and structured record of Falcon 9 launches, including flight numbers, launch dates, payload masses, orbits, and landing outcomes. It captures details such as whether the booster successfully landed, the type of landing, and key attributes of the rocket's core (e.g., reuse count, grid fins, and landing pad). The data shows trends in launch success, improvements in booster recovery over time, and payload variations across missions. Additionally, missing payload mass values were replaced with the mean, ensuring data consistency.</a:t>
            </a:r>
            <a:endParaRPr lang="en-US" sz="1600" dirty="0">
              <a:solidFill>
                <a:schemeClr val="bg2">
                  <a:lumMod val="50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17238"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filters launch sites that start with 'CCA'.</a:t>
            </a:r>
          </a:p>
          <a:p>
            <a:pPr>
              <a:lnSpc>
                <a:spcPct val="100000"/>
              </a:lnSpc>
              <a:spcBef>
                <a:spcPts val="1400"/>
              </a:spcBef>
            </a:pPr>
            <a:r>
              <a:rPr lang="en-US" sz="1600" dirty="0">
                <a:solidFill>
                  <a:schemeClr val="bg2">
                    <a:lumMod val="50000"/>
                  </a:schemeClr>
                </a:solidFill>
                <a:latin typeface="Abadi" panose="020B0604020104020204" pitchFamily="34" charset="0"/>
              </a:rPr>
              <a:t>The result confirms that CCSFS SLC-40 is the only site matching this condition.</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 program&#10;&#10;AI-generated content may be incorrect.">
            <a:extLst>
              <a:ext uri="{FF2B5EF4-FFF2-40B4-BE49-F238E27FC236}">
                <a16:creationId xmlns:a16="http://schemas.microsoft.com/office/drawing/2014/main" id="{9D65C391-7044-BAE7-1E16-4946A6D7DBD7}"/>
              </a:ext>
            </a:extLst>
          </p:cNvPr>
          <p:cNvPicPr>
            <a:picLocks noChangeAspect="1"/>
          </p:cNvPicPr>
          <p:nvPr/>
        </p:nvPicPr>
        <p:blipFill>
          <a:blip r:embed="rId3"/>
          <a:stretch>
            <a:fillRect/>
          </a:stretch>
        </p:blipFill>
        <p:spPr>
          <a:xfrm>
            <a:off x="5502953" y="1658414"/>
            <a:ext cx="5782658" cy="354117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50626"/>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query calculates the total payload mass launched by NASA.</a:t>
            </a:r>
          </a:p>
          <a:p>
            <a:pPr>
              <a:lnSpc>
                <a:spcPct val="100000"/>
              </a:lnSpc>
              <a:spcBef>
                <a:spcPts val="1400"/>
              </a:spcBef>
            </a:pPr>
            <a:r>
              <a:rPr lang="en-US" sz="1600" dirty="0">
                <a:solidFill>
                  <a:schemeClr val="bg2">
                    <a:lumMod val="50000"/>
                  </a:schemeClr>
                </a:solidFill>
                <a:latin typeface="Abadi" panose="020B0604020104020204" pitchFamily="34" charset="0"/>
              </a:rPr>
              <a:t>The result shows that NASA has launched a total payload of 60,268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descr="A black rectangular object with white text&#10;&#10;AI-generated content may be incorrect.">
            <a:extLst>
              <a:ext uri="{FF2B5EF4-FFF2-40B4-BE49-F238E27FC236}">
                <a16:creationId xmlns:a16="http://schemas.microsoft.com/office/drawing/2014/main" id="{0EE950F1-EA81-C64F-5726-1C746FAA3A00}"/>
              </a:ext>
            </a:extLst>
          </p:cNvPr>
          <p:cNvPicPr>
            <a:picLocks noChangeAspect="1"/>
          </p:cNvPicPr>
          <p:nvPr/>
        </p:nvPicPr>
        <p:blipFill>
          <a:blip r:embed="rId3"/>
          <a:stretch>
            <a:fillRect/>
          </a:stretch>
        </p:blipFill>
        <p:spPr>
          <a:xfrm>
            <a:off x="770009" y="2923706"/>
            <a:ext cx="10512337" cy="279404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18293"/>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computes the average payload mass for missions using the F9 v1.1 booster version.</a:t>
            </a:r>
          </a:p>
          <a:p>
            <a:pPr>
              <a:lnSpc>
                <a:spcPct val="100000"/>
              </a:lnSpc>
              <a:spcBef>
                <a:spcPts val="1400"/>
              </a:spcBef>
            </a:pPr>
            <a:r>
              <a:rPr lang="en-US" sz="1600" dirty="0">
                <a:solidFill>
                  <a:schemeClr val="bg2">
                    <a:lumMod val="50000"/>
                  </a:schemeClr>
                </a:solidFill>
                <a:latin typeface="Abadi" panose="020B0604020104020204" pitchFamily="34" charset="0"/>
              </a:rPr>
              <a:t>The result shows an average payload mass of 2928.4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descr="A black rectangular object with white text&#10;&#10;AI-generated content may be incorrect.">
            <a:extLst>
              <a:ext uri="{FF2B5EF4-FFF2-40B4-BE49-F238E27FC236}">
                <a16:creationId xmlns:a16="http://schemas.microsoft.com/office/drawing/2014/main" id="{9B962CFC-CACE-97A1-11FA-DDEA7C485973}"/>
              </a:ext>
            </a:extLst>
          </p:cNvPr>
          <p:cNvPicPr>
            <a:picLocks noChangeAspect="1"/>
          </p:cNvPicPr>
          <p:nvPr/>
        </p:nvPicPr>
        <p:blipFill>
          <a:blip r:embed="rId3"/>
          <a:stretch>
            <a:fillRect/>
          </a:stretch>
        </p:blipFill>
        <p:spPr>
          <a:xfrm>
            <a:off x="770010" y="2895729"/>
            <a:ext cx="10516838" cy="197372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35311"/>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The query retrieves the first recorded successful landing on a ground pad.</a:t>
            </a:r>
          </a:p>
          <a:p>
            <a:pPr>
              <a:lnSpc>
                <a:spcPct val="100000"/>
              </a:lnSpc>
              <a:spcBef>
                <a:spcPts val="1400"/>
              </a:spcBef>
            </a:pPr>
            <a:r>
              <a:rPr lang="en-US" sz="1600" dirty="0">
                <a:solidFill>
                  <a:schemeClr val="bg2">
                    <a:lumMod val="50000"/>
                  </a:schemeClr>
                </a:solidFill>
                <a:latin typeface="Abadi"/>
              </a:rPr>
              <a:t>The result indicates that the first successful ground landing occurred on 2015-12-21.</a:t>
            </a:r>
            <a:endParaRPr lang="en-US" sz="1600" dirty="0">
              <a:solidFill>
                <a:schemeClr val="bg2">
                  <a:lumMod val="50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descr="A black rectangular object with a black border&#10;&#10;AI-generated content may be incorrect.">
            <a:extLst>
              <a:ext uri="{FF2B5EF4-FFF2-40B4-BE49-F238E27FC236}">
                <a16:creationId xmlns:a16="http://schemas.microsoft.com/office/drawing/2014/main" id="{2C492831-4C58-60EB-7B32-7B551AC8FD90}"/>
              </a:ext>
            </a:extLst>
          </p:cNvPr>
          <p:cNvPicPr>
            <a:picLocks noChangeAspect="1"/>
          </p:cNvPicPr>
          <p:nvPr/>
        </p:nvPicPr>
        <p:blipFill>
          <a:blip r:embed="rId3"/>
          <a:stretch>
            <a:fillRect/>
          </a:stretch>
        </p:blipFill>
        <p:spPr>
          <a:xfrm>
            <a:off x="770009" y="2958971"/>
            <a:ext cx="10520149" cy="189947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6373"/>
            <a:ext cx="9745589" cy="942254"/>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The query filters successful drone ship landings where the payload mass falls between 4000 and 6000 kg.</a:t>
            </a:r>
          </a:p>
          <a:p>
            <a:pPr>
              <a:lnSpc>
                <a:spcPct val="100000"/>
              </a:lnSpc>
              <a:spcBef>
                <a:spcPts val="1400"/>
              </a:spcBef>
            </a:pPr>
            <a:r>
              <a:rPr lang="en-US" sz="1600" dirty="0">
                <a:solidFill>
                  <a:schemeClr val="bg2">
                    <a:lumMod val="50000"/>
                  </a:schemeClr>
                </a:solidFill>
                <a:latin typeface="Abadi"/>
              </a:rPr>
              <a:t>The result lists boosters B1022, B1026, B1021.2, and B1031.2 as having met these criteria.</a:t>
            </a:r>
            <a:endParaRPr lang="en-US" sz="1600" dirty="0">
              <a:solidFill>
                <a:schemeClr val="bg2">
                  <a:lumMod val="50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screenshot of a computer&#10;&#10;AI-generated content may be incorrect.">
            <a:extLst>
              <a:ext uri="{FF2B5EF4-FFF2-40B4-BE49-F238E27FC236}">
                <a16:creationId xmlns:a16="http://schemas.microsoft.com/office/drawing/2014/main" id="{24013DDA-0F2F-9A22-0782-FDE409B15BF5}"/>
              </a:ext>
            </a:extLst>
          </p:cNvPr>
          <p:cNvPicPr>
            <a:picLocks noChangeAspect="1"/>
          </p:cNvPicPr>
          <p:nvPr/>
        </p:nvPicPr>
        <p:blipFill>
          <a:blip r:embed="rId3"/>
          <a:stretch>
            <a:fillRect/>
          </a:stretch>
        </p:blipFill>
        <p:spPr>
          <a:xfrm>
            <a:off x="770009" y="2576681"/>
            <a:ext cx="10502755" cy="335039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971585"/>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counts the total number of successful and failed missions.</a:t>
            </a:r>
          </a:p>
          <a:p>
            <a:pPr>
              <a:lnSpc>
                <a:spcPct val="100000"/>
              </a:lnSpc>
              <a:spcBef>
                <a:spcPts val="1400"/>
              </a:spcBef>
            </a:pPr>
            <a:r>
              <a:rPr lang="en-US" sz="1600" dirty="0">
                <a:solidFill>
                  <a:schemeClr val="bg2">
                    <a:lumMod val="50000"/>
                  </a:schemeClr>
                </a:solidFill>
                <a:latin typeface="Abadi" panose="020B0604020104020204" pitchFamily="34" charset="0"/>
              </a:rPr>
              <a:t>The results show 99 successful missions, 1 successful mission with payload status unclear, and 1 failures (in flight).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black screen with white text&#10;&#10;AI-generated content may be incorrect.">
            <a:extLst>
              <a:ext uri="{FF2B5EF4-FFF2-40B4-BE49-F238E27FC236}">
                <a16:creationId xmlns:a16="http://schemas.microsoft.com/office/drawing/2014/main" id="{52ED8F44-3B5F-6254-6DBE-03C29DFC2C91}"/>
              </a:ext>
            </a:extLst>
          </p:cNvPr>
          <p:cNvPicPr>
            <a:picLocks noChangeAspect="1"/>
          </p:cNvPicPr>
          <p:nvPr/>
        </p:nvPicPr>
        <p:blipFill>
          <a:blip r:embed="rId3"/>
          <a:stretch>
            <a:fillRect/>
          </a:stretch>
        </p:blipFill>
        <p:spPr>
          <a:xfrm>
            <a:off x="770010" y="2866481"/>
            <a:ext cx="10515600" cy="308982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674235"/>
            <a:ext cx="2707219"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identifies the boosters that carried the maximum payload mass.</a:t>
            </a:r>
          </a:p>
          <a:p>
            <a:pPr>
              <a:lnSpc>
                <a:spcPct val="100000"/>
              </a:lnSpc>
              <a:spcBef>
                <a:spcPts val="1400"/>
              </a:spcBef>
            </a:pPr>
            <a:r>
              <a:rPr lang="en-US" sz="1600" dirty="0">
                <a:solidFill>
                  <a:schemeClr val="bg2">
                    <a:lumMod val="50000"/>
                  </a:schemeClr>
                </a:solidFill>
                <a:latin typeface="Abadi" panose="020B0604020104020204" pitchFamily="34" charset="0"/>
              </a:rPr>
              <a:t>The result indicates that boosters B1048.4, B1049.4, B1051.3, B1056.4, and many more carried the maximum payload.</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computer&#10;&#10;AI-generated content may be incorrect.">
            <a:extLst>
              <a:ext uri="{FF2B5EF4-FFF2-40B4-BE49-F238E27FC236}">
                <a16:creationId xmlns:a16="http://schemas.microsoft.com/office/drawing/2014/main" id="{F0EE62D3-4863-D291-9F1D-C76AEA06C9B2}"/>
              </a:ext>
            </a:extLst>
          </p:cNvPr>
          <p:cNvPicPr>
            <a:picLocks noChangeAspect="1"/>
          </p:cNvPicPr>
          <p:nvPr/>
        </p:nvPicPr>
        <p:blipFill>
          <a:blip r:embed="rId3"/>
          <a:stretch>
            <a:fillRect/>
          </a:stretch>
        </p:blipFill>
        <p:spPr>
          <a:xfrm>
            <a:off x="3513211" y="1558982"/>
            <a:ext cx="7772400" cy="336191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2743200" cy="4351338"/>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This query retrieves failed drone ship landings in 2015.</a:t>
            </a:r>
          </a:p>
          <a:p>
            <a:pPr>
              <a:lnSpc>
                <a:spcPct val="100000"/>
              </a:lnSpc>
              <a:spcBef>
                <a:spcPts val="1400"/>
              </a:spcBef>
            </a:pPr>
            <a:r>
              <a:rPr lang="en-US" sz="1600" dirty="0">
                <a:solidFill>
                  <a:schemeClr val="bg2">
                    <a:lumMod val="50000"/>
                  </a:schemeClr>
                </a:solidFill>
                <a:latin typeface="Abadi"/>
              </a:rPr>
              <a:t>The results show that boosters B1012 and B1015 failed, both launching from CCAFS LC-40.</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A screenshot of a computer&#10;&#10;AI-generated content may be incorrect.">
            <a:extLst>
              <a:ext uri="{FF2B5EF4-FFF2-40B4-BE49-F238E27FC236}">
                <a16:creationId xmlns:a16="http://schemas.microsoft.com/office/drawing/2014/main" id="{D9B97952-A1EC-55DC-AECC-93AC53A8CC3C}"/>
              </a:ext>
            </a:extLst>
          </p:cNvPr>
          <p:cNvPicPr>
            <a:picLocks noChangeAspect="1"/>
          </p:cNvPicPr>
          <p:nvPr/>
        </p:nvPicPr>
        <p:blipFill>
          <a:blip r:embed="rId3"/>
          <a:stretch>
            <a:fillRect/>
          </a:stretch>
        </p:blipFill>
        <p:spPr>
          <a:xfrm>
            <a:off x="3513211" y="1619445"/>
            <a:ext cx="7772400" cy="327771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screenshot of a computer&#10;&#10;AI-generated content may be incorrect.">
            <a:extLst>
              <a:ext uri="{FF2B5EF4-FFF2-40B4-BE49-F238E27FC236}">
                <a16:creationId xmlns:a16="http://schemas.microsoft.com/office/drawing/2014/main" id="{0E8FBAC2-70FB-46AD-D0E6-EF9ADF5C36D8}"/>
              </a:ext>
            </a:extLst>
          </p:cNvPr>
          <p:cNvPicPr>
            <a:picLocks noChangeAspect="1"/>
          </p:cNvPicPr>
          <p:nvPr/>
        </p:nvPicPr>
        <p:blipFill>
          <a:blip r:embed="rId3"/>
          <a:stretch>
            <a:fillRect/>
          </a:stretch>
        </p:blipFill>
        <p:spPr>
          <a:xfrm>
            <a:off x="770011" y="1535885"/>
            <a:ext cx="10520810" cy="387608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E07E76C-C1BD-E1EE-D65A-F3902BE6AF8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E287D6-7941-FB2D-F6D6-7FCDC7F4BD98}"/>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FDB16111-ED2C-8EC5-163A-A0303E458D5C}"/>
              </a:ext>
            </a:extLst>
          </p:cNvPr>
          <p:cNvSpPr>
            <a:spLocks noGrp="1"/>
          </p:cNvSpPr>
          <p:nvPr>
            <p:ph idx="4294967295"/>
          </p:nvPr>
        </p:nvSpPr>
        <p:spPr>
          <a:xfrm>
            <a:off x="770010" y="1825625"/>
            <a:ext cx="10515600" cy="4493725"/>
          </a:xfrm>
          <a:prstGeom prst="rect">
            <a:avLst/>
          </a:prstGeom>
        </p:spPr>
        <p:txBody>
          <a:bodyPr lIns="91440" tIns="45720" rIns="91440" bIns="45720" anchor="t"/>
          <a:lstStyle/>
          <a:p>
            <a:pPr>
              <a:lnSpc>
                <a:spcPct val="100000"/>
              </a:lnSpc>
              <a:spcBef>
                <a:spcPts val="1400"/>
              </a:spcBef>
            </a:pPr>
            <a:r>
              <a:rPr lang="en-US" sz="1600" dirty="0">
                <a:solidFill>
                  <a:schemeClr val="bg2">
                    <a:lumMod val="50000"/>
                  </a:schemeClr>
                </a:solidFill>
                <a:latin typeface="Abadi"/>
              </a:rPr>
              <a:t>This previous query ranks landing outcomes from 2010 to 2017.</a:t>
            </a:r>
          </a:p>
          <a:p>
            <a:pPr>
              <a:lnSpc>
                <a:spcPct val="100000"/>
              </a:lnSpc>
              <a:spcBef>
                <a:spcPts val="1400"/>
              </a:spcBef>
            </a:pPr>
            <a:r>
              <a:rPr lang="en-US" sz="1600" dirty="0">
                <a:solidFill>
                  <a:schemeClr val="bg2">
                    <a:lumMod val="50000"/>
                  </a:schemeClr>
                </a:solidFill>
                <a:latin typeface="Abadi"/>
              </a:rPr>
              <a:t>The most frequent outcomes are:</a:t>
            </a:r>
          </a:p>
          <a:p>
            <a:pPr lvl="1">
              <a:lnSpc>
                <a:spcPct val="100000"/>
              </a:lnSpc>
              <a:spcBef>
                <a:spcPts val="1400"/>
              </a:spcBef>
            </a:pPr>
            <a:r>
              <a:rPr lang="en-US" sz="1600" dirty="0">
                <a:solidFill>
                  <a:schemeClr val="bg2">
                    <a:lumMod val="50000"/>
                  </a:schemeClr>
                </a:solidFill>
                <a:latin typeface="Abadi"/>
              </a:rPr>
              <a:t>No attempt: 10 times</a:t>
            </a:r>
          </a:p>
          <a:p>
            <a:pPr lvl="1">
              <a:lnSpc>
                <a:spcPct val="100000"/>
              </a:lnSpc>
              <a:spcBef>
                <a:spcPts val="1400"/>
              </a:spcBef>
            </a:pPr>
            <a:r>
              <a:rPr lang="en-US" sz="1600" dirty="0">
                <a:solidFill>
                  <a:schemeClr val="bg2">
                    <a:lumMod val="50000"/>
                  </a:schemeClr>
                </a:solidFill>
                <a:latin typeface="Abadi"/>
              </a:rPr>
              <a:t>Success (drone ship): 5 times</a:t>
            </a:r>
          </a:p>
          <a:p>
            <a:pPr lvl="1">
              <a:lnSpc>
                <a:spcPct val="100000"/>
              </a:lnSpc>
              <a:spcBef>
                <a:spcPts val="1400"/>
              </a:spcBef>
            </a:pPr>
            <a:r>
              <a:rPr lang="en-US" sz="1600" dirty="0">
                <a:solidFill>
                  <a:schemeClr val="bg2">
                    <a:lumMod val="50000"/>
                  </a:schemeClr>
                </a:solidFill>
                <a:latin typeface="Abadi"/>
              </a:rPr>
              <a:t>Failure (drone ship): 5 times</a:t>
            </a:r>
          </a:p>
          <a:p>
            <a:pPr lvl="1">
              <a:lnSpc>
                <a:spcPct val="100000"/>
              </a:lnSpc>
              <a:spcBef>
                <a:spcPts val="1400"/>
              </a:spcBef>
            </a:pPr>
            <a:r>
              <a:rPr lang="en-US" sz="1600" dirty="0">
                <a:solidFill>
                  <a:schemeClr val="bg2">
                    <a:lumMod val="50000"/>
                  </a:schemeClr>
                </a:solidFill>
                <a:latin typeface="Abadi"/>
              </a:rPr>
              <a:t>Success (ground pad): 3 times</a:t>
            </a:r>
          </a:p>
          <a:p>
            <a:pPr lvl="1">
              <a:lnSpc>
                <a:spcPct val="100000"/>
              </a:lnSpc>
              <a:spcBef>
                <a:spcPts val="1400"/>
              </a:spcBef>
            </a:pPr>
            <a:r>
              <a:rPr lang="en-US" sz="1600" dirty="0">
                <a:solidFill>
                  <a:schemeClr val="bg2">
                    <a:lumMod val="50000"/>
                  </a:schemeClr>
                </a:solidFill>
                <a:latin typeface="Abadi"/>
              </a:rPr>
              <a:t>Controlled (ocean): 3 times</a:t>
            </a:r>
          </a:p>
          <a:p>
            <a:pPr lvl="1">
              <a:lnSpc>
                <a:spcPct val="100000"/>
              </a:lnSpc>
              <a:spcBef>
                <a:spcPts val="1400"/>
              </a:spcBef>
            </a:pPr>
            <a:r>
              <a:rPr lang="en-US" sz="1600" dirty="0">
                <a:solidFill>
                  <a:schemeClr val="bg2">
                    <a:lumMod val="50000"/>
                  </a:schemeClr>
                </a:solidFill>
                <a:latin typeface="Abadi"/>
              </a:rPr>
              <a:t>Uncontrolled (ocean): 2 times</a:t>
            </a:r>
          </a:p>
          <a:p>
            <a:pPr lvl="1">
              <a:lnSpc>
                <a:spcPct val="100000"/>
              </a:lnSpc>
              <a:spcBef>
                <a:spcPts val="1400"/>
              </a:spcBef>
            </a:pPr>
            <a:r>
              <a:rPr lang="en-US" sz="1600" dirty="0">
                <a:solidFill>
                  <a:schemeClr val="bg2">
                    <a:lumMod val="50000"/>
                  </a:schemeClr>
                </a:solidFill>
                <a:latin typeface="Abadi"/>
              </a:rPr>
              <a:t>Failure (parachute): 2 times</a:t>
            </a:r>
          </a:p>
          <a:p>
            <a:pPr lvl="1">
              <a:lnSpc>
                <a:spcPct val="100000"/>
              </a:lnSpc>
              <a:spcBef>
                <a:spcPts val="1400"/>
              </a:spcBef>
            </a:pPr>
            <a:r>
              <a:rPr lang="en-US" sz="1600" dirty="0">
                <a:solidFill>
                  <a:schemeClr val="bg2">
                    <a:lumMod val="50000"/>
                  </a:schemeClr>
                </a:solidFill>
                <a:latin typeface="Abadi"/>
              </a:rPr>
              <a:t>Precluded (drone ship): 1 time</a:t>
            </a:r>
          </a:p>
        </p:txBody>
      </p:sp>
      <p:sp>
        <p:nvSpPr>
          <p:cNvPr id="3" name="Title 1">
            <a:extLst>
              <a:ext uri="{FF2B5EF4-FFF2-40B4-BE49-F238E27FC236}">
                <a16:creationId xmlns:a16="http://schemas.microsoft.com/office/drawing/2014/main" id="{9A6D869F-BF1B-4921-8BFE-558511356A6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2281052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6"/>
            <a:ext cx="10530114"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0" indent="0" algn="l">
              <a:buNone/>
            </a:pPr>
            <a:r>
              <a:rPr lang="en-US" sz="1600" b="0" i="0" u="none" strike="noStrike" dirty="0">
                <a:solidFill>
                  <a:schemeClr val="bg2">
                    <a:lumMod val="50000"/>
                  </a:schemeClr>
                </a:solidFill>
                <a:effectLst/>
                <a:latin typeface="Abadi" panose="020B0604020104020204" pitchFamily="34" charset="0"/>
              </a:rPr>
              <a:t>This project focuses on predicting the landing success of the SpaceX Falcon 9 first stage, a critical factor in reducing launch costs through rocket reusability. SpaceX's ability to recover and reuse boosters significantly lowers launch expenses compared to competitors. By analyzing historical launch data, the project aims to understand patterns in successful landings and improve predictive models for future missions. Data is gathered from SpaceX’s API and Wikipedia, followed by processing and structuring to extract meaningful insights.</a:t>
            </a:r>
          </a:p>
          <a:p>
            <a:pPr marL="0" indent="0" algn="l">
              <a:buNone/>
            </a:pPr>
            <a:r>
              <a:rPr lang="en-US" sz="1600" b="0" i="0" u="none" strike="noStrike" dirty="0">
                <a:solidFill>
                  <a:schemeClr val="bg2">
                    <a:lumMod val="50000"/>
                  </a:schemeClr>
                </a:solidFill>
                <a:effectLst/>
                <a:latin typeface="Abadi" panose="020B0604020104020204" pitchFamily="34" charset="0"/>
              </a:rPr>
              <a:t>The primary objective is to determine what factors contribute to a successful Falcon 9 booster landing. Key questions include:</a:t>
            </a:r>
          </a:p>
          <a:p>
            <a:pPr lvl="1"/>
            <a:r>
              <a:rPr lang="en-US" sz="1600" b="0" i="0" u="none" strike="noStrike" dirty="0">
                <a:solidFill>
                  <a:schemeClr val="bg2">
                    <a:lumMod val="50000"/>
                  </a:schemeClr>
                </a:solidFill>
                <a:effectLst/>
                <a:latin typeface="Abadi" panose="020B0604020104020204" pitchFamily="34" charset="0"/>
              </a:rPr>
              <a:t>How does payload mass impact landing success?</a:t>
            </a:r>
          </a:p>
          <a:p>
            <a:pPr lvl="1"/>
            <a:r>
              <a:rPr lang="en-US" sz="1600" b="0" i="0" u="none" strike="noStrike" dirty="0">
                <a:solidFill>
                  <a:schemeClr val="bg2">
                    <a:lumMod val="50000"/>
                  </a:schemeClr>
                </a:solidFill>
                <a:effectLst/>
                <a:latin typeface="Abadi" panose="020B0604020104020204" pitchFamily="34" charset="0"/>
              </a:rPr>
              <a:t>Does the launch site influence landing outcomes?</a:t>
            </a:r>
          </a:p>
          <a:p>
            <a:pPr lvl="1"/>
            <a:r>
              <a:rPr lang="en-US" sz="1600" b="0" i="0" u="none" strike="noStrike" dirty="0">
                <a:solidFill>
                  <a:schemeClr val="bg2">
                    <a:lumMod val="50000"/>
                  </a:schemeClr>
                </a:solidFill>
                <a:effectLst/>
                <a:latin typeface="Abadi" panose="020B0604020104020204" pitchFamily="34" charset="0"/>
              </a:rPr>
              <a:t>What role do booster characteristics (e.g., grid fins, landing legs, reuse count) play in successful recoveries?</a:t>
            </a:r>
          </a:p>
          <a:p>
            <a:pPr lvl="1"/>
            <a:r>
              <a:rPr lang="en-US" sz="1600" b="0" i="0" u="none" strike="noStrike" dirty="0">
                <a:solidFill>
                  <a:schemeClr val="bg2">
                    <a:lumMod val="50000"/>
                  </a:schemeClr>
                </a:solidFill>
                <a:effectLst/>
                <a:latin typeface="Abadi" panose="020B0604020104020204" pitchFamily="34" charset="0"/>
              </a:rPr>
              <a:t>How has the success rate of landings improved over time?</a:t>
            </a:r>
          </a:p>
          <a:p>
            <a:pPr marL="0" indent="0">
              <a:buNone/>
            </a:pPr>
            <a:r>
              <a:rPr lang="en-US" sz="1600" b="0" i="0" u="none" strike="noStrike" dirty="0">
                <a:solidFill>
                  <a:schemeClr val="bg2">
                    <a:lumMod val="50000"/>
                  </a:schemeClr>
                </a:solidFill>
                <a:effectLst/>
                <a:latin typeface="Abadi" panose="020B0604020104020204" pitchFamily="34" charset="0"/>
              </a:rPr>
              <a:t>By answering these, the project aims to enhance understanding of SpaceX's landing reliability and assist in cost estimation for future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SpaceX Launch Sites</a:t>
            </a:r>
          </a:p>
        </p:txBody>
      </p:sp>
      <p:pic>
        <p:nvPicPr>
          <p:cNvPr id="6" name="Picture 5" descr="A map of the north america&#10;&#10;AI-generated content may be incorrect.">
            <a:extLst>
              <a:ext uri="{FF2B5EF4-FFF2-40B4-BE49-F238E27FC236}">
                <a16:creationId xmlns:a16="http://schemas.microsoft.com/office/drawing/2014/main" id="{7487D1E6-0867-3739-C9FA-7666A27FF426}"/>
              </a:ext>
            </a:extLst>
          </p:cNvPr>
          <p:cNvPicPr>
            <a:picLocks noChangeAspect="1"/>
          </p:cNvPicPr>
          <p:nvPr/>
        </p:nvPicPr>
        <p:blipFill>
          <a:blip r:embed="rId3"/>
          <a:stretch>
            <a:fillRect/>
          </a:stretch>
        </p:blipFill>
        <p:spPr>
          <a:xfrm>
            <a:off x="1598579" y="1534737"/>
            <a:ext cx="8994842" cy="4490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3420911-B924-D436-A960-F5D48DE6F190}"/>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233A4DB-B764-EC1F-B8AB-F2C801D56CBE}"/>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F17A12F1-DF16-2E87-2F45-A40AE6303C47}"/>
              </a:ext>
            </a:extLst>
          </p:cNvPr>
          <p:cNvSpPr>
            <a:spLocks noGrp="1"/>
          </p:cNvSpPr>
          <p:nvPr>
            <p:ph idx="4294967295"/>
          </p:nvPr>
        </p:nvSpPr>
        <p:spPr>
          <a:xfrm>
            <a:off x="770010" y="1825625"/>
            <a:ext cx="9745589" cy="1989349"/>
          </a:xfrm>
          <a:prstGeom prst="rect">
            <a:avLst/>
          </a:prstGeom>
        </p:spPr>
        <p:txBody>
          <a:bodyPr lIns="91440" tIns="45720" rIns="91440" bIns="45720" anchor="t">
            <a:normAutofit/>
          </a:bodyPr>
          <a:lstStyle/>
          <a:p>
            <a:pPr marL="0" indent="0">
              <a:buNone/>
            </a:pPr>
            <a:r>
              <a:rPr lang="en-US" sz="2200" dirty="0">
                <a:latin typeface="Abadi" panose="020B0604020104020204" pitchFamily="34" charset="0"/>
              </a:rPr>
              <a:t>Key Elements:</a:t>
            </a:r>
          </a:p>
          <a:p>
            <a:r>
              <a:rPr lang="en-US" sz="1600" dirty="0">
                <a:solidFill>
                  <a:schemeClr val="bg2">
                    <a:lumMod val="50000"/>
                  </a:schemeClr>
                </a:solidFill>
                <a:latin typeface="Abadi" panose="020B0604020104020204" pitchFamily="34" charset="0"/>
              </a:rPr>
              <a:t>Based on the Folium map, we can see that all launch sites are either in Florida or California.</a:t>
            </a:r>
          </a:p>
          <a:p>
            <a:r>
              <a:rPr lang="en-US" sz="1600" dirty="0">
                <a:solidFill>
                  <a:schemeClr val="bg2">
                    <a:lumMod val="50000"/>
                  </a:schemeClr>
                </a:solidFill>
                <a:latin typeface="Abadi" panose="020B0604020104020204" pitchFamily="34" charset="0"/>
              </a:rPr>
              <a:t>The Florida launch sites are positioned for equatorial and geostationary launches, benefiting from the Earth's rotation.</a:t>
            </a:r>
          </a:p>
          <a:p>
            <a:r>
              <a:rPr lang="en-US" sz="1600" dirty="0">
                <a:solidFill>
                  <a:schemeClr val="bg2">
                    <a:lumMod val="50000"/>
                  </a:schemeClr>
                </a:solidFill>
                <a:latin typeface="Abadi" panose="020B0604020104020204" pitchFamily="34" charset="0"/>
              </a:rPr>
              <a:t>The California launch site (VAFB) is ideal for polar orbits, used for Earth observation and reconnaissance missions.</a:t>
            </a:r>
          </a:p>
          <a:p>
            <a:pPr marL="0" indent="0">
              <a:buNone/>
            </a:pPr>
            <a:endParaRPr lang="en-US" sz="1600" dirty="0">
              <a:solidFill>
                <a:schemeClr val="bg2">
                  <a:lumMod val="50000"/>
                </a:schemeClr>
              </a:solidFill>
              <a:latin typeface="Abadi" panose="020B0604020104020204" pitchFamily="34" charset="0"/>
            </a:endParaRPr>
          </a:p>
        </p:txBody>
      </p:sp>
      <p:sp>
        <p:nvSpPr>
          <p:cNvPr id="2" name="Title 1">
            <a:extLst>
              <a:ext uri="{FF2B5EF4-FFF2-40B4-BE49-F238E27FC236}">
                <a16:creationId xmlns:a16="http://schemas.microsoft.com/office/drawing/2014/main" id="{F62B2635-F6AE-E1F0-7226-748690E6B24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SpaceX Launch Sites</a:t>
            </a:r>
          </a:p>
        </p:txBody>
      </p:sp>
      <p:sp>
        <p:nvSpPr>
          <p:cNvPr id="7" name="Content Placeholder 4">
            <a:extLst>
              <a:ext uri="{FF2B5EF4-FFF2-40B4-BE49-F238E27FC236}">
                <a16:creationId xmlns:a16="http://schemas.microsoft.com/office/drawing/2014/main" id="{C2B05A3B-CE0F-BA58-E5A3-108E307986D4}"/>
              </a:ext>
            </a:extLst>
          </p:cNvPr>
          <p:cNvSpPr txBox="1">
            <a:spLocks/>
          </p:cNvSpPr>
          <p:nvPr/>
        </p:nvSpPr>
        <p:spPr>
          <a:xfrm>
            <a:off x="770010" y="3987604"/>
            <a:ext cx="10515600" cy="164409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latin typeface="Abadi" panose="020B0604020104020204" pitchFamily="34" charset="0"/>
              </a:rPr>
              <a:t>Key Findings:</a:t>
            </a:r>
          </a:p>
          <a:p>
            <a:r>
              <a:rPr lang="en-US" sz="1600" dirty="0">
                <a:solidFill>
                  <a:schemeClr val="bg2">
                    <a:lumMod val="50000"/>
                  </a:schemeClr>
                </a:solidFill>
                <a:latin typeface="Abadi" panose="020B0604020104020204" pitchFamily="34" charset="0"/>
              </a:rPr>
              <a:t>KSC LC-39A is one of the most significant launch sites, used for Falcon 9 and Falcon Heavy missions.</a:t>
            </a:r>
          </a:p>
          <a:p>
            <a:r>
              <a:rPr lang="en-US" sz="1600" dirty="0">
                <a:solidFill>
                  <a:schemeClr val="bg2">
                    <a:lumMod val="50000"/>
                  </a:schemeClr>
                </a:solidFill>
                <a:latin typeface="Abadi" panose="020B0604020104020204" pitchFamily="34" charset="0"/>
              </a:rPr>
              <a:t>SLC-40 and CCAFS are frequently used for commercial and government payloads.</a:t>
            </a:r>
          </a:p>
          <a:p>
            <a:r>
              <a:rPr lang="en-US" sz="1600" dirty="0">
                <a:solidFill>
                  <a:schemeClr val="bg2">
                    <a:lumMod val="50000"/>
                  </a:schemeClr>
                </a:solidFill>
                <a:latin typeface="Abadi" panose="020B0604020104020204" pitchFamily="34" charset="0"/>
              </a:rPr>
              <a:t>VAFB SLC-4E is specialized for polar or sun-synchronous orbits, primarily for satellites.</a:t>
            </a:r>
          </a:p>
        </p:txBody>
      </p:sp>
    </p:spTree>
    <p:extLst>
      <p:ext uri="{BB962C8B-B14F-4D97-AF65-F5344CB8AC3E}">
        <p14:creationId xmlns:p14="http://schemas.microsoft.com/office/powerpoint/2010/main" val="40683201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1A01C25-C9B8-0B13-324E-E577D13A547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B11B36-06BC-0098-4747-A5B6C015D9A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8267FD86-03FB-65CE-F5A2-E02C8B5B4E1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Labeled Launch Outcomes</a:t>
            </a:r>
          </a:p>
        </p:txBody>
      </p:sp>
      <p:pic>
        <p:nvPicPr>
          <p:cNvPr id="4" name="Picture 3" descr="A map of the world&#10;&#10;AI-generated content may be incorrect.">
            <a:extLst>
              <a:ext uri="{FF2B5EF4-FFF2-40B4-BE49-F238E27FC236}">
                <a16:creationId xmlns:a16="http://schemas.microsoft.com/office/drawing/2014/main" id="{4E6A86D9-EFEF-D437-B791-8C679E1C0DE8}"/>
              </a:ext>
            </a:extLst>
          </p:cNvPr>
          <p:cNvPicPr>
            <a:picLocks noChangeAspect="1"/>
          </p:cNvPicPr>
          <p:nvPr/>
        </p:nvPicPr>
        <p:blipFill>
          <a:blip r:embed="rId3"/>
          <a:stretch>
            <a:fillRect/>
          </a:stretch>
        </p:blipFill>
        <p:spPr>
          <a:xfrm>
            <a:off x="1506567" y="1511529"/>
            <a:ext cx="9178865" cy="4602832"/>
          </a:xfrm>
          <a:prstGeom prst="rect">
            <a:avLst/>
          </a:prstGeom>
        </p:spPr>
      </p:pic>
    </p:spTree>
    <p:extLst>
      <p:ext uri="{BB962C8B-B14F-4D97-AF65-F5344CB8AC3E}">
        <p14:creationId xmlns:p14="http://schemas.microsoft.com/office/powerpoint/2010/main" val="24297943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2C2F088-83C5-D3FE-2539-1EC4ED63DF6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26C96C-56AB-CC93-611C-D4082694765A}"/>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63F9E6DE-9FFC-46D6-DD2F-429AEE043843}"/>
              </a:ext>
            </a:extLst>
          </p:cNvPr>
          <p:cNvSpPr>
            <a:spLocks noGrp="1"/>
          </p:cNvSpPr>
          <p:nvPr>
            <p:ph idx="4294967295"/>
          </p:nvPr>
        </p:nvSpPr>
        <p:spPr>
          <a:xfrm>
            <a:off x="770010" y="1825625"/>
            <a:ext cx="10515600" cy="2151464"/>
          </a:xfrm>
          <a:prstGeom prst="rect">
            <a:avLst/>
          </a:prstGeom>
        </p:spPr>
        <p:txBody>
          <a:bodyPr lIns="91440" tIns="45720" rIns="91440" bIns="45720" anchor="t">
            <a:normAutofit/>
          </a:bodyPr>
          <a:lstStyle/>
          <a:p>
            <a:pPr marL="0" indent="0" algn="l">
              <a:buNone/>
            </a:pPr>
            <a:r>
              <a:rPr lang="en-US" sz="2200" i="0" u="none" strike="noStrike" dirty="0">
                <a:solidFill>
                  <a:srgbClr val="000000"/>
                </a:solidFill>
                <a:effectLst/>
                <a:latin typeface="Abadi" panose="020B0604020104020204" pitchFamily="34" charset="0"/>
              </a:rPr>
              <a:t>Key Elements in the Screenshot:</a:t>
            </a:r>
          </a:p>
          <a:p>
            <a:pPr marL="457200" indent="-457200" algn="l">
              <a:buFont typeface="+mj-lt"/>
              <a:buAutoNum type="arabicPeriod"/>
            </a:pPr>
            <a:r>
              <a:rPr lang="en-US" sz="1600" i="0" u="none" strike="noStrike" dirty="0">
                <a:solidFill>
                  <a:schemeClr val="bg2">
                    <a:lumMod val="50000"/>
                  </a:schemeClr>
                </a:solidFill>
                <a:effectLst/>
                <a:latin typeface="Abadi" panose="020B0604020104020204" pitchFamily="34" charset="0"/>
              </a:rPr>
              <a:t>Markers Representing Launch Outcomes:</a:t>
            </a:r>
            <a:endParaRPr lang="en-US" sz="1600" dirty="0">
              <a:solidFill>
                <a:schemeClr val="bg2">
                  <a:lumMod val="50000"/>
                </a:schemeClr>
              </a:solidFill>
              <a:latin typeface="Abadi" panose="020B0604020104020204" pitchFamily="34" charset="0"/>
            </a:endParaRPr>
          </a:p>
          <a:p>
            <a:pPr lvl="1"/>
            <a:r>
              <a:rPr lang="en-US" sz="1600" i="0" u="none" strike="noStrike" dirty="0">
                <a:solidFill>
                  <a:schemeClr val="bg2">
                    <a:lumMod val="50000"/>
                  </a:schemeClr>
                </a:solidFill>
                <a:effectLst/>
                <a:latin typeface="Abadi" panose="020B0604020104020204" pitchFamily="34" charset="0"/>
              </a:rPr>
              <a:t>Red markers indicate failed launches or anomalies.</a:t>
            </a:r>
          </a:p>
          <a:p>
            <a:pPr lvl="1"/>
            <a:r>
              <a:rPr lang="en-US" sz="1600" i="0" u="none" strike="noStrike" dirty="0">
                <a:solidFill>
                  <a:schemeClr val="bg2">
                    <a:lumMod val="50000"/>
                  </a:schemeClr>
                </a:solidFill>
                <a:effectLst/>
                <a:latin typeface="Abadi" panose="020B0604020104020204" pitchFamily="34" charset="0"/>
              </a:rPr>
              <a:t>Green markers indicate successful launches.</a:t>
            </a:r>
          </a:p>
          <a:p>
            <a:pPr marL="457200" indent="-457200">
              <a:buFont typeface="+mj-lt"/>
              <a:buAutoNum type="arabicPeriod"/>
            </a:pPr>
            <a:r>
              <a:rPr lang="en-US" sz="1600" dirty="0">
                <a:solidFill>
                  <a:schemeClr val="bg2">
                    <a:lumMod val="50000"/>
                  </a:schemeClr>
                </a:solidFill>
                <a:latin typeface="Abadi" panose="020B0604020104020204" pitchFamily="34" charset="0"/>
              </a:rPr>
              <a:t>The California sites have a mix of outcomes, possibly due to higher-risk missions.</a:t>
            </a:r>
          </a:p>
          <a:p>
            <a:pPr marL="457200" indent="-457200">
              <a:buFont typeface="+mj-lt"/>
              <a:buAutoNum type="arabicPeriod"/>
            </a:pPr>
            <a:r>
              <a:rPr lang="en-US" sz="1600" dirty="0">
                <a:solidFill>
                  <a:schemeClr val="bg2">
                    <a:lumMod val="50000"/>
                  </a:schemeClr>
                </a:solidFill>
                <a:latin typeface="Abadi" panose="020B0604020104020204" pitchFamily="34" charset="0"/>
              </a:rPr>
              <a:t>The color-coded markers provide an instant visual cue of SpaceX's success rate over time.</a:t>
            </a:r>
            <a:endParaRPr lang="en-US" sz="1600" i="0" u="none" strike="noStrike" dirty="0">
              <a:solidFill>
                <a:schemeClr val="bg2">
                  <a:lumMod val="50000"/>
                </a:schemeClr>
              </a:solidFill>
              <a:effectLst/>
              <a:latin typeface="Abadi" panose="020B0604020104020204" pitchFamily="34" charset="0"/>
            </a:endParaRPr>
          </a:p>
        </p:txBody>
      </p:sp>
      <p:sp>
        <p:nvSpPr>
          <p:cNvPr id="8" name="Title 1">
            <a:extLst>
              <a:ext uri="{FF2B5EF4-FFF2-40B4-BE49-F238E27FC236}">
                <a16:creationId xmlns:a16="http://schemas.microsoft.com/office/drawing/2014/main" id="{44F01222-C426-00FE-39F4-222E45F57BA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Labeled Launch Outcomes</a:t>
            </a:r>
          </a:p>
        </p:txBody>
      </p:sp>
    </p:spTree>
    <p:extLst>
      <p:ext uri="{BB962C8B-B14F-4D97-AF65-F5344CB8AC3E}">
        <p14:creationId xmlns:p14="http://schemas.microsoft.com/office/powerpoint/2010/main" val="26437452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7B90F378-23DA-8F6D-886F-6F43ADCA388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5CEC49B-2E98-D57D-FE25-8F1212DCCF6F}"/>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8" name="Title 1">
            <a:extLst>
              <a:ext uri="{FF2B5EF4-FFF2-40B4-BE49-F238E27FC236}">
                <a16:creationId xmlns:a16="http://schemas.microsoft.com/office/drawing/2014/main" id="{4E136560-4C8C-0959-AC2B-E976C746241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(Railway)</a:t>
            </a:r>
          </a:p>
        </p:txBody>
      </p:sp>
      <p:pic>
        <p:nvPicPr>
          <p:cNvPr id="4" name="Picture 3" descr="A map of a body of water&#10;&#10;AI-generated content may be incorrect.">
            <a:extLst>
              <a:ext uri="{FF2B5EF4-FFF2-40B4-BE49-F238E27FC236}">
                <a16:creationId xmlns:a16="http://schemas.microsoft.com/office/drawing/2014/main" id="{7F69F3FB-247B-B76F-C3BF-0882E0B12F06}"/>
              </a:ext>
            </a:extLst>
          </p:cNvPr>
          <p:cNvPicPr>
            <a:picLocks noChangeAspect="1"/>
          </p:cNvPicPr>
          <p:nvPr/>
        </p:nvPicPr>
        <p:blipFill>
          <a:blip r:embed="rId3"/>
          <a:stretch>
            <a:fillRect/>
          </a:stretch>
        </p:blipFill>
        <p:spPr>
          <a:xfrm>
            <a:off x="1437819" y="1465925"/>
            <a:ext cx="9281416" cy="4559648"/>
          </a:xfrm>
          <a:prstGeom prst="rect">
            <a:avLst/>
          </a:prstGeom>
        </p:spPr>
      </p:pic>
    </p:spTree>
    <p:extLst>
      <p:ext uri="{BB962C8B-B14F-4D97-AF65-F5344CB8AC3E}">
        <p14:creationId xmlns:p14="http://schemas.microsoft.com/office/powerpoint/2010/main" val="31102961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(City)</a:t>
            </a:r>
          </a:p>
        </p:txBody>
      </p:sp>
      <p:pic>
        <p:nvPicPr>
          <p:cNvPr id="4" name="Picture 3" descr="A map of a city&#10;&#10;AI-generated content may be incorrect.">
            <a:extLst>
              <a:ext uri="{FF2B5EF4-FFF2-40B4-BE49-F238E27FC236}">
                <a16:creationId xmlns:a16="http://schemas.microsoft.com/office/drawing/2014/main" id="{C8C5D32C-F27A-EE25-8370-3E1C95034829}"/>
              </a:ext>
            </a:extLst>
          </p:cNvPr>
          <p:cNvPicPr>
            <a:picLocks noChangeAspect="1"/>
          </p:cNvPicPr>
          <p:nvPr/>
        </p:nvPicPr>
        <p:blipFill>
          <a:blip r:embed="rId3"/>
          <a:stretch>
            <a:fillRect/>
          </a:stretch>
        </p:blipFill>
        <p:spPr>
          <a:xfrm>
            <a:off x="1437819" y="1465925"/>
            <a:ext cx="9316361" cy="455964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E441C2C-FF99-5551-749C-190B736BE06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E19A470-6E9C-A32C-7F27-32FC60954DFB}"/>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8" name="Title 1">
            <a:extLst>
              <a:ext uri="{FF2B5EF4-FFF2-40B4-BE49-F238E27FC236}">
                <a16:creationId xmlns:a16="http://schemas.microsoft.com/office/drawing/2014/main" id="{390D0E31-6D7D-5DF5-8093-1B05B96E91A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(Coastline)</a:t>
            </a:r>
          </a:p>
        </p:txBody>
      </p:sp>
      <p:pic>
        <p:nvPicPr>
          <p:cNvPr id="5" name="Picture 4" descr="A map with a path&#10;&#10;AI-generated content may be incorrect.">
            <a:extLst>
              <a:ext uri="{FF2B5EF4-FFF2-40B4-BE49-F238E27FC236}">
                <a16:creationId xmlns:a16="http://schemas.microsoft.com/office/drawing/2014/main" id="{FE9B503F-4659-242B-49BF-E577E86DABB3}"/>
              </a:ext>
            </a:extLst>
          </p:cNvPr>
          <p:cNvPicPr>
            <a:picLocks noChangeAspect="1"/>
          </p:cNvPicPr>
          <p:nvPr/>
        </p:nvPicPr>
        <p:blipFill>
          <a:blip r:embed="rId3"/>
          <a:stretch>
            <a:fillRect/>
          </a:stretch>
        </p:blipFill>
        <p:spPr>
          <a:xfrm>
            <a:off x="1437819" y="1465925"/>
            <a:ext cx="9313854" cy="4262846"/>
          </a:xfrm>
          <a:prstGeom prst="rect">
            <a:avLst/>
          </a:prstGeom>
        </p:spPr>
      </p:pic>
    </p:spTree>
    <p:extLst>
      <p:ext uri="{BB962C8B-B14F-4D97-AF65-F5344CB8AC3E}">
        <p14:creationId xmlns:p14="http://schemas.microsoft.com/office/powerpoint/2010/main" val="8859255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CE66395-80E1-17B9-2F7F-7272BD267AD2}"/>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585522-D29B-1DA4-A641-59A5E816965B}"/>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F0896CFF-2CC1-28B3-F85D-3E2E70C3CB0C}"/>
              </a:ext>
            </a:extLst>
          </p:cNvPr>
          <p:cNvSpPr>
            <a:spLocks noGrp="1"/>
          </p:cNvSpPr>
          <p:nvPr>
            <p:ph idx="4294967295"/>
          </p:nvPr>
        </p:nvSpPr>
        <p:spPr>
          <a:xfrm>
            <a:off x="770010" y="1690688"/>
            <a:ext cx="10515600"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Findings from the Folium Map:</a:t>
            </a:r>
          </a:p>
          <a:p>
            <a:pPr>
              <a:lnSpc>
                <a:spcPct val="100000"/>
              </a:lnSpc>
              <a:spcBef>
                <a:spcPts val="1400"/>
              </a:spcBef>
            </a:pPr>
            <a:r>
              <a:rPr lang="en-US" sz="1600" dirty="0">
                <a:latin typeface="Abadi" panose="020B0604020104020204" pitchFamily="34" charset="0"/>
              </a:rPr>
              <a:t>Railway Proximity: </a:t>
            </a:r>
            <a:r>
              <a:rPr lang="en-US" sz="1600" dirty="0">
                <a:solidFill>
                  <a:schemeClr val="bg2">
                    <a:lumMod val="50000"/>
                  </a:schemeClr>
                </a:solidFill>
                <a:latin typeface="Abadi" panose="020B0604020104020204" pitchFamily="34" charset="0"/>
              </a:rPr>
              <a:t>The map visualizes the distance from the launch site to the nearest railway. Close railway access might be relevant for transporting materials.</a:t>
            </a:r>
          </a:p>
          <a:p>
            <a:pPr>
              <a:lnSpc>
                <a:spcPct val="100000"/>
              </a:lnSpc>
              <a:spcBef>
                <a:spcPts val="1400"/>
              </a:spcBef>
            </a:pPr>
            <a:r>
              <a:rPr lang="en-US" sz="1600" dirty="0">
                <a:latin typeface="Abadi" panose="020B0604020104020204" pitchFamily="34" charset="0"/>
              </a:rPr>
              <a:t>City Proximity: </a:t>
            </a:r>
            <a:r>
              <a:rPr lang="en-US" sz="1600" dirty="0">
                <a:solidFill>
                  <a:schemeClr val="bg2">
                    <a:lumMod val="50000"/>
                  </a:schemeClr>
                </a:solidFill>
                <a:latin typeface="Abadi" panose="020B0604020104020204" pitchFamily="34" charset="0"/>
              </a:rPr>
              <a:t>The calculated distance from launch sites to closest city shows connectivity for logistics.</a:t>
            </a:r>
          </a:p>
          <a:p>
            <a:pPr>
              <a:lnSpc>
                <a:spcPct val="100000"/>
              </a:lnSpc>
              <a:spcBef>
                <a:spcPts val="1400"/>
              </a:spcBef>
            </a:pPr>
            <a:r>
              <a:rPr lang="en-US" sz="1600" dirty="0">
                <a:latin typeface="Abadi" panose="020B0604020104020204" pitchFamily="34" charset="0"/>
              </a:rPr>
              <a:t>Coastline Proximity: </a:t>
            </a:r>
            <a:r>
              <a:rPr lang="en-US" sz="1600" dirty="0">
                <a:solidFill>
                  <a:schemeClr val="bg2">
                    <a:lumMod val="50000"/>
                  </a:schemeClr>
                </a:solidFill>
                <a:latin typeface="Abadi" panose="020B0604020104020204" pitchFamily="34" charset="0"/>
              </a:rPr>
              <a:t>Most launch sites are near coastlines, likely to reduce risks to populated areas.</a:t>
            </a:r>
          </a:p>
        </p:txBody>
      </p:sp>
      <p:sp>
        <p:nvSpPr>
          <p:cNvPr id="8" name="Title 1">
            <a:extLst>
              <a:ext uri="{FF2B5EF4-FFF2-40B4-BE49-F238E27FC236}">
                <a16:creationId xmlns:a16="http://schemas.microsoft.com/office/drawing/2014/main" id="{E8A9F606-A680-F3C9-3D43-0E0A4478A8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a:t>
            </a:r>
          </a:p>
        </p:txBody>
      </p:sp>
    </p:spTree>
    <p:extLst>
      <p:ext uri="{BB962C8B-B14F-4D97-AF65-F5344CB8AC3E}">
        <p14:creationId xmlns:p14="http://schemas.microsoft.com/office/powerpoint/2010/main" val="22999824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pic>
        <p:nvPicPr>
          <p:cNvPr id="4" name="Picture 3" descr="A pie chart with different colored circles&#10;&#10;AI-generated content may be incorrect.">
            <a:extLst>
              <a:ext uri="{FF2B5EF4-FFF2-40B4-BE49-F238E27FC236}">
                <a16:creationId xmlns:a16="http://schemas.microsoft.com/office/drawing/2014/main" id="{0678961C-4595-3D65-26A9-E6BB5A1A4AF3}"/>
              </a:ext>
            </a:extLst>
          </p:cNvPr>
          <p:cNvPicPr>
            <a:picLocks noChangeAspect="1"/>
          </p:cNvPicPr>
          <p:nvPr/>
        </p:nvPicPr>
        <p:blipFill>
          <a:blip r:embed="rId3"/>
          <a:stretch>
            <a:fillRect/>
          </a:stretch>
        </p:blipFill>
        <p:spPr>
          <a:xfrm>
            <a:off x="446065" y="1917968"/>
            <a:ext cx="11299869" cy="339902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9C830AB-7123-D779-CE6F-6941F71BE37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97DD30A-0FCB-227B-0FE3-55DA3D3E23A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48515941-E283-C8AA-7979-7D56AC4E4E86}"/>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Findings:</a:t>
            </a:r>
          </a:p>
          <a:p>
            <a:pPr>
              <a:lnSpc>
                <a:spcPct val="100000"/>
              </a:lnSpc>
              <a:spcBef>
                <a:spcPts val="1400"/>
              </a:spcBef>
            </a:pPr>
            <a:r>
              <a:rPr lang="en-US" sz="1600" dirty="0">
                <a:solidFill>
                  <a:schemeClr val="bg2">
                    <a:lumMod val="50000"/>
                  </a:schemeClr>
                </a:solidFill>
                <a:latin typeface="Abadi" panose="020B0604020104020204" pitchFamily="34" charset="0"/>
              </a:rPr>
              <a:t>KSC LC-39A (41.7%) has the highest number of successful launches, making it the most frequently used and successful site.</a:t>
            </a:r>
          </a:p>
          <a:p>
            <a:pPr>
              <a:lnSpc>
                <a:spcPct val="100000"/>
              </a:lnSpc>
              <a:spcBef>
                <a:spcPts val="1400"/>
              </a:spcBef>
            </a:pPr>
            <a:r>
              <a:rPr lang="en-US" sz="1600" dirty="0">
                <a:solidFill>
                  <a:schemeClr val="bg2">
                    <a:lumMod val="50000"/>
                  </a:schemeClr>
                </a:solidFill>
                <a:latin typeface="Abadi" panose="020B0604020104020204" pitchFamily="34" charset="0"/>
              </a:rPr>
              <a:t>CCAFS LC-40 (29.2%) follows as the second most successful site.</a:t>
            </a:r>
          </a:p>
          <a:p>
            <a:pPr>
              <a:lnSpc>
                <a:spcPct val="100000"/>
              </a:lnSpc>
              <a:spcBef>
                <a:spcPts val="1400"/>
              </a:spcBef>
            </a:pPr>
            <a:r>
              <a:rPr lang="en-US" sz="1600" dirty="0">
                <a:solidFill>
                  <a:schemeClr val="bg2">
                    <a:lumMod val="50000"/>
                  </a:schemeClr>
                </a:solidFill>
                <a:latin typeface="Abadi" panose="020B0604020104020204" pitchFamily="34" charset="0"/>
              </a:rPr>
              <a:t>VAFB SLC-4E (16.7%) and CCAFS SLC-40 (12.5%) have fewer successful launches compared to the first two sites.</a:t>
            </a:r>
          </a:p>
          <a:p>
            <a:pPr>
              <a:lnSpc>
                <a:spcPct val="100000"/>
              </a:lnSpc>
              <a:spcBef>
                <a:spcPts val="1400"/>
              </a:spcBef>
            </a:pPr>
            <a:r>
              <a:rPr lang="en-US" sz="1600" dirty="0">
                <a:solidFill>
                  <a:schemeClr val="bg2">
                    <a:lumMod val="50000"/>
                  </a:schemeClr>
                </a:solidFill>
                <a:latin typeface="Abadi" panose="020B0604020104020204" pitchFamily="34" charset="0"/>
              </a:rPr>
              <a:t>The distribution suggests that launches are concentrated mainly at KSC LC-39A and CCAFS LC-40, while the other sites play a smaller role.</a:t>
            </a:r>
          </a:p>
        </p:txBody>
      </p:sp>
      <p:sp>
        <p:nvSpPr>
          <p:cNvPr id="8" name="Title 1">
            <a:extLst>
              <a:ext uri="{FF2B5EF4-FFF2-40B4-BE49-F238E27FC236}">
                <a16:creationId xmlns:a16="http://schemas.microsoft.com/office/drawing/2014/main" id="{AC87997A-67AD-C6FB-343C-6A7EFA76CA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spTree>
    <p:extLst>
      <p:ext uri="{BB962C8B-B14F-4D97-AF65-F5344CB8AC3E}">
        <p14:creationId xmlns:p14="http://schemas.microsoft.com/office/powerpoint/2010/main" val="20037622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B25AE72-8EB2-DEEF-E50A-1810D1B1A151}"/>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52C80A-4148-21B3-8B75-D73CDEE97337}"/>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8" name="Title 1">
            <a:extLst>
              <a:ext uri="{FF2B5EF4-FFF2-40B4-BE49-F238E27FC236}">
                <a16:creationId xmlns:a16="http://schemas.microsoft.com/office/drawing/2014/main" id="{94F9F2CF-540B-C662-8748-8669364256F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descr="A blue and red pie chart&#10;&#10;AI-generated content may be incorrect.">
            <a:extLst>
              <a:ext uri="{FF2B5EF4-FFF2-40B4-BE49-F238E27FC236}">
                <a16:creationId xmlns:a16="http://schemas.microsoft.com/office/drawing/2014/main" id="{79FEA1FD-66FE-0DEE-EB42-A4F14568115C}"/>
              </a:ext>
            </a:extLst>
          </p:cNvPr>
          <p:cNvPicPr>
            <a:picLocks noChangeAspect="1"/>
          </p:cNvPicPr>
          <p:nvPr/>
        </p:nvPicPr>
        <p:blipFill>
          <a:blip r:embed="rId3"/>
          <a:stretch>
            <a:fillRect/>
          </a:stretch>
        </p:blipFill>
        <p:spPr>
          <a:xfrm>
            <a:off x="645609" y="1937658"/>
            <a:ext cx="10764404" cy="3237955"/>
          </a:xfrm>
          <a:prstGeom prst="rect">
            <a:avLst/>
          </a:prstGeom>
        </p:spPr>
      </p:pic>
    </p:spTree>
    <p:extLst>
      <p:ext uri="{BB962C8B-B14F-4D97-AF65-F5344CB8AC3E}">
        <p14:creationId xmlns:p14="http://schemas.microsoft.com/office/powerpoint/2010/main" val="31856736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marL="0" indent="0" algn="l">
              <a:buNone/>
            </a:pPr>
            <a:r>
              <a:rPr lang="en-US" sz="2200" i="0" u="none" strike="noStrike" dirty="0">
                <a:solidFill>
                  <a:srgbClr val="000000"/>
                </a:solidFill>
                <a:effectLst/>
                <a:latin typeface="Abadi" panose="020B0604020104020204" pitchFamily="34" charset="0"/>
              </a:rPr>
              <a:t>Key Findings: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KSC LC-39A has the highest launch success ratio among all sites.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With 76.9% success, this site demonstrates strong reliability for SpaceX launches.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The 23.1% failure rate suggests that while the site is highly successful, there is still room for improvement.</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spTree>
    <p:extLst>
      <p:ext uri="{BB962C8B-B14F-4D97-AF65-F5344CB8AC3E}">
        <p14:creationId xmlns:p14="http://schemas.microsoft.com/office/powerpoint/2010/main" val="1866160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5055747"/>
            <a:ext cx="10414662" cy="96982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a:t>
            </a:r>
            <a:endParaRPr lang="en-US" sz="2200" dirty="0">
              <a:solidFill>
                <a:schemeClr val="bg2">
                  <a:lumMod val="50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7" name="Picture 6" descr="A screen shot of a graph&#10;&#10;AI-generated content may be incorrect.">
            <a:extLst>
              <a:ext uri="{FF2B5EF4-FFF2-40B4-BE49-F238E27FC236}">
                <a16:creationId xmlns:a16="http://schemas.microsoft.com/office/drawing/2014/main" id="{68C2616C-B3D5-3152-F10D-23A02FE84E4F}"/>
              </a:ext>
            </a:extLst>
          </p:cNvPr>
          <p:cNvPicPr>
            <a:picLocks noChangeAspect="1"/>
          </p:cNvPicPr>
          <p:nvPr/>
        </p:nvPicPr>
        <p:blipFill>
          <a:blip r:embed="rId3"/>
          <a:stretch>
            <a:fillRect/>
          </a:stretch>
        </p:blipFill>
        <p:spPr>
          <a:xfrm>
            <a:off x="1122454" y="1542466"/>
            <a:ext cx="9637810" cy="333371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909E626-8D65-EE1E-A040-0FABBCDA641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E88BC52-D5A9-796A-EB96-99A199EC332D}"/>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5D0E3270-EF8A-09C0-E8C8-26AC95C63DB2}"/>
              </a:ext>
            </a:extLst>
          </p:cNvPr>
          <p:cNvSpPr>
            <a:spLocks noGrp="1"/>
          </p:cNvSpPr>
          <p:nvPr>
            <p:ph idx="4294967295"/>
          </p:nvPr>
        </p:nvSpPr>
        <p:spPr>
          <a:xfrm>
            <a:off x="734028" y="5055747"/>
            <a:ext cx="10414662" cy="96982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 </a:t>
            </a:r>
            <a:r>
              <a:rPr lang="en-US" sz="2200" dirty="0">
                <a:solidFill>
                  <a:schemeClr val="bg2">
                    <a:lumMod val="50000"/>
                  </a:schemeClr>
                </a:solidFill>
                <a:latin typeface="Abadi" panose="020B0604020104020204" pitchFamily="34" charset="0"/>
              </a:rPr>
              <a:t>with different payload selected in the range slider.</a:t>
            </a:r>
          </a:p>
        </p:txBody>
      </p:sp>
      <p:sp>
        <p:nvSpPr>
          <p:cNvPr id="12" name="Title 1">
            <a:extLst>
              <a:ext uri="{FF2B5EF4-FFF2-40B4-BE49-F238E27FC236}">
                <a16:creationId xmlns:a16="http://schemas.microsoft.com/office/drawing/2014/main" id="{BDEC25E0-10E3-5143-FF2F-08FCB13A4B1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4" name="Picture 3" descr="A graph with numbers and points&#10;&#10;AI-generated content may be incorrect.">
            <a:extLst>
              <a:ext uri="{FF2B5EF4-FFF2-40B4-BE49-F238E27FC236}">
                <a16:creationId xmlns:a16="http://schemas.microsoft.com/office/drawing/2014/main" id="{7F3C3E38-C4C2-AFB6-06C8-29A14A2D9BED}"/>
              </a:ext>
            </a:extLst>
          </p:cNvPr>
          <p:cNvPicPr>
            <a:picLocks noChangeAspect="1"/>
          </p:cNvPicPr>
          <p:nvPr/>
        </p:nvPicPr>
        <p:blipFill>
          <a:blip r:embed="rId3"/>
          <a:stretch>
            <a:fillRect/>
          </a:stretch>
        </p:blipFill>
        <p:spPr>
          <a:xfrm>
            <a:off x="1122453" y="1542466"/>
            <a:ext cx="9637809" cy="3263596"/>
          </a:xfrm>
          <a:prstGeom prst="rect">
            <a:avLst/>
          </a:prstGeom>
        </p:spPr>
      </p:pic>
    </p:spTree>
    <p:extLst>
      <p:ext uri="{BB962C8B-B14F-4D97-AF65-F5344CB8AC3E}">
        <p14:creationId xmlns:p14="http://schemas.microsoft.com/office/powerpoint/2010/main" val="31748181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C80B75C-6B96-579C-285E-24094319339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55346A8-E7E0-D66D-E6AE-5E935E74FDEF}"/>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1B939059-A416-6500-91FE-E8F2E717E06F}"/>
              </a:ext>
            </a:extLst>
          </p:cNvPr>
          <p:cNvSpPr>
            <a:spLocks noGrp="1"/>
          </p:cNvSpPr>
          <p:nvPr>
            <p:ph idx="4294967295"/>
          </p:nvPr>
        </p:nvSpPr>
        <p:spPr>
          <a:xfrm>
            <a:off x="734028" y="5055747"/>
            <a:ext cx="10414662" cy="1149110"/>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 </a:t>
            </a:r>
            <a:r>
              <a:rPr lang="en-US" sz="2200" dirty="0">
                <a:solidFill>
                  <a:schemeClr val="bg2">
                    <a:lumMod val="50000"/>
                  </a:schemeClr>
                </a:solidFill>
                <a:latin typeface="Abadi" panose="020B0604020104020204" pitchFamily="34" charset="0"/>
              </a:rPr>
              <a:t>with different payload selected in the range slider, this time in the higher end of the spectrum.</a:t>
            </a:r>
          </a:p>
        </p:txBody>
      </p:sp>
      <p:sp>
        <p:nvSpPr>
          <p:cNvPr id="12" name="Title 1">
            <a:extLst>
              <a:ext uri="{FF2B5EF4-FFF2-40B4-BE49-F238E27FC236}">
                <a16:creationId xmlns:a16="http://schemas.microsoft.com/office/drawing/2014/main" id="{368F9719-D743-19C2-2A47-21880B7E045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6" name="Picture 5" descr="A graph with numbers and a red dot&#10;&#10;AI-generated content may be incorrect.">
            <a:extLst>
              <a:ext uri="{FF2B5EF4-FFF2-40B4-BE49-F238E27FC236}">
                <a16:creationId xmlns:a16="http://schemas.microsoft.com/office/drawing/2014/main" id="{15693626-13A3-0F61-CC7E-A1A0CAF0C3AB}"/>
              </a:ext>
            </a:extLst>
          </p:cNvPr>
          <p:cNvPicPr>
            <a:picLocks noChangeAspect="1"/>
          </p:cNvPicPr>
          <p:nvPr/>
        </p:nvPicPr>
        <p:blipFill>
          <a:blip r:embed="rId3"/>
          <a:stretch>
            <a:fillRect/>
          </a:stretch>
        </p:blipFill>
        <p:spPr>
          <a:xfrm>
            <a:off x="1122452" y="1542466"/>
            <a:ext cx="9637809" cy="3276344"/>
          </a:xfrm>
          <a:prstGeom prst="rect">
            <a:avLst/>
          </a:prstGeom>
        </p:spPr>
      </p:pic>
    </p:spTree>
    <p:extLst>
      <p:ext uri="{BB962C8B-B14F-4D97-AF65-F5344CB8AC3E}">
        <p14:creationId xmlns:p14="http://schemas.microsoft.com/office/powerpoint/2010/main" val="625807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924F2A0-1E4F-7E4F-505A-E2FC3FD7269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26B7DB-1901-7935-E327-FEA4B4499D5A}"/>
              </a:ext>
            </a:extLst>
          </p:cNvPr>
          <p:cNvSpPr>
            <a:spLocks noGrp="1"/>
          </p:cNvSpPr>
          <p:nvPr>
            <p:ph type="sldNum" sz="quarter" idx="12"/>
          </p:nvPr>
        </p:nvSpPr>
        <p:spPr/>
        <p:txBody>
          <a:bodyPr/>
          <a:lstStyle/>
          <a:p>
            <a:fld id="{5075537C-CA84-1446-933C-8E9D027F9201}" type="slidenum">
              <a:rPr lang="en-US" smtClean="0"/>
              <a:t>57</a:t>
            </a:fld>
            <a:endParaRPr lang="en-US"/>
          </a:p>
        </p:txBody>
      </p:sp>
      <p:sp>
        <p:nvSpPr>
          <p:cNvPr id="12" name="Title 1">
            <a:extLst>
              <a:ext uri="{FF2B5EF4-FFF2-40B4-BE49-F238E27FC236}">
                <a16:creationId xmlns:a16="http://schemas.microsoft.com/office/drawing/2014/main" id="{9183810F-F43C-44B9-C247-3B29365F02D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sp>
        <p:nvSpPr>
          <p:cNvPr id="2" name="Content Placeholder 4">
            <a:extLst>
              <a:ext uri="{FF2B5EF4-FFF2-40B4-BE49-F238E27FC236}">
                <a16:creationId xmlns:a16="http://schemas.microsoft.com/office/drawing/2014/main" id="{0245FEC5-7A60-170E-9542-1B3B266640E3}"/>
              </a:ext>
            </a:extLst>
          </p:cNvPr>
          <p:cNvSpPr txBox="1">
            <a:spLocks/>
          </p:cNvSpPr>
          <p:nvPr/>
        </p:nvSpPr>
        <p:spPr>
          <a:xfrm>
            <a:off x="770011" y="1512112"/>
            <a:ext cx="10414662" cy="480723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Findings:</a:t>
            </a:r>
          </a:p>
          <a:p>
            <a:pPr marL="457200" indent="-457200">
              <a:lnSpc>
                <a:spcPct val="100000"/>
              </a:lnSpc>
              <a:spcBef>
                <a:spcPts val="1400"/>
              </a:spcBef>
              <a:buAutoNum type="arabicPeriod"/>
            </a:pPr>
            <a:r>
              <a:rPr lang="en-US" sz="1600" dirty="0">
                <a:solidFill>
                  <a:schemeClr val="accent3">
                    <a:lumMod val="25000"/>
                  </a:schemeClr>
                </a:solidFill>
                <a:latin typeface="Abadi" panose="020B0604020104020204" pitchFamily="34" charset="0"/>
              </a:rPr>
              <a:t>Boosters with the Highest Success Rate:</a:t>
            </a:r>
          </a:p>
          <a:p>
            <a:pPr lvl="1">
              <a:lnSpc>
                <a:spcPct val="100000"/>
              </a:lnSpc>
              <a:spcBef>
                <a:spcPts val="1400"/>
              </a:spcBef>
            </a:pPr>
            <a:r>
              <a:rPr lang="en-US" sz="1600" dirty="0">
                <a:solidFill>
                  <a:schemeClr val="bg2">
                    <a:lumMod val="50000"/>
                  </a:schemeClr>
                </a:solidFill>
                <a:latin typeface="Abadi" panose="020B0604020104020204" pitchFamily="34" charset="0"/>
              </a:rPr>
              <a:t>The FT (green), B4 (purple), and B5 (orange) boosters seem to have a high success rate, with most of their points located at class 1 (successful launches).</a:t>
            </a:r>
          </a:p>
          <a:p>
            <a:pPr lvl="1">
              <a:lnSpc>
                <a:spcPct val="100000"/>
              </a:lnSpc>
              <a:spcBef>
                <a:spcPts val="1400"/>
              </a:spcBef>
            </a:pPr>
            <a:r>
              <a:rPr lang="en-US" sz="1600" dirty="0">
                <a:solidFill>
                  <a:schemeClr val="bg2">
                    <a:lumMod val="50000"/>
                  </a:schemeClr>
                </a:solidFill>
                <a:latin typeface="Abadi" panose="020B0604020104020204" pitchFamily="34" charset="0"/>
              </a:rPr>
              <a:t>The v1.0 (blue) and v1.1 (red) versions show more failures, with several points at class 0.</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Payload Mass vs. Success:</a:t>
            </a:r>
          </a:p>
          <a:p>
            <a:pPr lvl="1">
              <a:lnSpc>
                <a:spcPct val="100000"/>
              </a:lnSpc>
              <a:spcBef>
                <a:spcPts val="1400"/>
              </a:spcBef>
            </a:pPr>
            <a:r>
              <a:rPr lang="en-US" sz="1600" dirty="0">
                <a:solidFill>
                  <a:schemeClr val="bg2">
                    <a:lumMod val="50000"/>
                  </a:schemeClr>
                </a:solidFill>
                <a:latin typeface="Abadi" panose="020B0604020104020204" pitchFamily="34" charset="0"/>
              </a:rPr>
              <a:t>Smaller payloads (below ~2000 kg) show both successes and failures, suggesting mixed reliability in this range.</a:t>
            </a:r>
          </a:p>
          <a:p>
            <a:pPr lvl="1">
              <a:lnSpc>
                <a:spcPct val="100000"/>
              </a:lnSpc>
              <a:spcBef>
                <a:spcPts val="1400"/>
              </a:spcBef>
            </a:pPr>
            <a:r>
              <a:rPr lang="en-US" sz="1600" dirty="0">
                <a:solidFill>
                  <a:schemeClr val="bg2">
                    <a:lumMod val="50000"/>
                  </a:schemeClr>
                </a:solidFill>
                <a:latin typeface="Abadi" panose="020B0604020104020204" pitchFamily="34" charset="0"/>
              </a:rPr>
              <a:t>Medium payloads (2000–6000 kg) mostly have successful launches, especially with newer boosters.</a:t>
            </a:r>
          </a:p>
          <a:p>
            <a:pPr lvl="1">
              <a:lnSpc>
                <a:spcPct val="100000"/>
              </a:lnSpc>
              <a:spcBef>
                <a:spcPts val="1400"/>
              </a:spcBef>
            </a:pPr>
            <a:r>
              <a:rPr lang="en-US" sz="1600" dirty="0">
                <a:solidFill>
                  <a:schemeClr val="bg2">
                    <a:lumMod val="50000"/>
                  </a:schemeClr>
                </a:solidFill>
                <a:latin typeface="Abadi" panose="020B0604020104020204" pitchFamily="34" charset="0"/>
              </a:rPr>
              <a:t>Larger payloads (above 6000 kg) show a few failures, suggesting a higher challenge for very heavy payloads.</a:t>
            </a:r>
          </a:p>
          <a:p>
            <a:pPr marL="457200" indent="-457200">
              <a:lnSpc>
                <a:spcPct val="100000"/>
              </a:lnSpc>
              <a:spcBef>
                <a:spcPts val="1400"/>
              </a:spcBef>
              <a:buAutoNum type="arabicPeriod"/>
            </a:pPr>
            <a:r>
              <a:rPr lang="en-US" sz="1600" dirty="0">
                <a:solidFill>
                  <a:schemeClr val="accent3">
                    <a:lumMod val="25000"/>
                  </a:schemeClr>
                </a:solidFill>
                <a:latin typeface="Abadi" panose="020B0604020104020204" pitchFamily="34" charset="0"/>
              </a:rPr>
              <a:t>Best Performing Booster Versions:</a:t>
            </a:r>
          </a:p>
          <a:p>
            <a:pPr lvl="1">
              <a:lnSpc>
                <a:spcPct val="100000"/>
              </a:lnSpc>
              <a:spcBef>
                <a:spcPts val="1400"/>
              </a:spcBef>
            </a:pPr>
            <a:r>
              <a:rPr lang="en-US" sz="1600" dirty="0">
                <a:solidFill>
                  <a:schemeClr val="bg2">
                    <a:lumMod val="50000"/>
                  </a:schemeClr>
                </a:solidFill>
                <a:latin typeface="Abadi" panose="020B0604020104020204" pitchFamily="34" charset="0"/>
              </a:rPr>
              <a:t>FT, B4, and B5 boosters show better success rates, even at higher payloads.</a:t>
            </a:r>
          </a:p>
        </p:txBody>
      </p:sp>
    </p:spTree>
    <p:extLst>
      <p:ext uri="{BB962C8B-B14F-4D97-AF65-F5344CB8AC3E}">
        <p14:creationId xmlns:p14="http://schemas.microsoft.com/office/powerpoint/2010/main" val="12647439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AC3AE98-9120-89FE-E985-000C5B94C956}"/>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9C14016-07C3-4032-0A72-42E027A38DFA}"/>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12" name="Title 1">
            <a:extLst>
              <a:ext uri="{FF2B5EF4-FFF2-40B4-BE49-F238E27FC236}">
                <a16:creationId xmlns:a16="http://schemas.microsoft.com/office/drawing/2014/main" id="{331821A3-3962-5DE5-D5CA-D4E2D828FC5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sp>
        <p:nvSpPr>
          <p:cNvPr id="2" name="Content Placeholder 4">
            <a:extLst>
              <a:ext uri="{FF2B5EF4-FFF2-40B4-BE49-F238E27FC236}">
                <a16:creationId xmlns:a16="http://schemas.microsoft.com/office/drawing/2014/main" id="{B7B55289-084E-68B3-1050-4F7B4B2E24EC}"/>
              </a:ext>
            </a:extLst>
          </p:cNvPr>
          <p:cNvSpPr txBox="1">
            <a:spLocks/>
          </p:cNvSpPr>
          <p:nvPr/>
        </p:nvSpPr>
        <p:spPr>
          <a:xfrm>
            <a:off x="770011" y="1512113"/>
            <a:ext cx="10414662" cy="451346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Conclusion:</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FT, B4, and B5 boosters are the most reliable, achieving high success rates.</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Smaller payloads have mixed success, while very large payloads are more likely to fail.</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v1.0 and v1.1 are less reliable, showing a higher failure rate.</a:t>
            </a:r>
          </a:p>
        </p:txBody>
      </p:sp>
    </p:spTree>
    <p:extLst>
      <p:ext uri="{BB962C8B-B14F-4D97-AF65-F5344CB8AC3E}">
        <p14:creationId xmlns:p14="http://schemas.microsoft.com/office/powerpoint/2010/main" val="12679560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marL="457200" lvl="1" indent="0">
              <a:lnSpc>
                <a:spcPct val="120000"/>
              </a:lnSpc>
              <a:spcBef>
                <a:spcPts val="1400"/>
              </a:spcBef>
              <a:buNone/>
            </a:pPr>
            <a:r>
              <a:rPr lang="en-US" sz="6400" dirty="0">
                <a:solidFill>
                  <a:schemeClr val="bg2">
                    <a:lumMod val="50000"/>
                  </a:schemeClr>
                </a:solidFill>
                <a:latin typeface="Abadi"/>
              </a:rPr>
              <a:t>Data was gathered using API requests and web scraping. The SpaceX API provided historical launch details, including rocket IDs, launchpad locations, payload data, and core attributes. Additional API calls retrieved specific details like booster versions, payload mass, and landing outcomes. Web scraping was used to extract launch records from Wikipedia, parsing HTML tables with </a:t>
            </a:r>
            <a:r>
              <a:rPr lang="en-US" sz="6400" dirty="0" err="1">
                <a:solidFill>
                  <a:schemeClr val="bg2">
                    <a:lumMod val="50000"/>
                  </a:schemeClr>
                </a:solidFill>
                <a:latin typeface="Abadi"/>
              </a:rPr>
              <a:t>BeautifulSoup</a:t>
            </a:r>
            <a:r>
              <a:rPr lang="en-US" sz="6400" dirty="0">
                <a:solidFill>
                  <a:schemeClr val="bg2">
                    <a:lumMod val="50000"/>
                  </a:schemeClr>
                </a:solidFill>
                <a:latin typeface="Abadi"/>
              </a:rPr>
              <a:t> to collect flight numbers, launch dates, customers, and landing results. The collected data was then cleaned, structured, and prepared for analysis.</a:t>
            </a:r>
          </a:p>
          <a:p>
            <a:pPr>
              <a:lnSpc>
                <a:spcPct val="120000"/>
              </a:lnSpc>
              <a:spcBef>
                <a:spcPts val="1400"/>
              </a:spcBef>
            </a:pPr>
            <a:r>
              <a:rPr lang="en-US" sz="9200" dirty="0">
                <a:solidFill>
                  <a:schemeClr val="accent3">
                    <a:lumMod val="25000"/>
                  </a:schemeClr>
                </a:solidFill>
                <a:latin typeface="Abadi"/>
              </a:rPr>
              <a:t>Perform data wrangling:</a:t>
            </a:r>
          </a:p>
          <a:p>
            <a:pPr marL="457200" lvl="1" indent="0">
              <a:lnSpc>
                <a:spcPct val="120000"/>
              </a:lnSpc>
              <a:spcBef>
                <a:spcPts val="1400"/>
              </a:spcBef>
              <a:buNone/>
            </a:pPr>
            <a:r>
              <a:rPr lang="en-US" sz="6400" dirty="0">
                <a:solidFill>
                  <a:schemeClr val="bg2">
                    <a:lumMod val="50000"/>
                  </a:schemeClr>
                </a:solidFill>
                <a:latin typeface="Abadi"/>
              </a:rPr>
              <a:t>The collected data underwent cleaning and transformation to ensure consistency and usability. Missing values in key columns, such as payload mass, were replaced with the mean, while categorical values were standardized. API-extracted IDs were converted into meaningful attributes like booster versions, launch sites, and orbit types. Rows with multiple cores or payloads were removed to maintain uniformity. Dates were formatted for better analysis, and only Falcon 9 launches were retained. The final cleaned dataset was structured into a Pandas </a:t>
            </a:r>
            <a:r>
              <a:rPr lang="en-US" sz="6400" dirty="0" err="1">
                <a:solidFill>
                  <a:schemeClr val="bg2">
                    <a:lumMod val="50000"/>
                  </a:schemeClr>
                </a:solidFill>
                <a:latin typeface="Abadi"/>
              </a:rPr>
              <a:t>DataFrame</a:t>
            </a:r>
            <a:r>
              <a:rPr lang="en-US" sz="6400" dirty="0">
                <a:solidFill>
                  <a:schemeClr val="bg2">
                    <a:lumMod val="50000"/>
                  </a:schemeClr>
                </a:solidFill>
                <a:latin typeface="Abadi"/>
              </a:rPr>
              <a:t> and exported as a CSV file for further exploration.</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3" name="Chart 2">
            <a:extLst>
              <a:ext uri="{FF2B5EF4-FFF2-40B4-BE49-F238E27FC236}">
                <a16:creationId xmlns:a16="http://schemas.microsoft.com/office/drawing/2014/main" id="{95A6598A-092E-0FAD-7439-2A61EC18DE61}"/>
              </a:ext>
            </a:extLst>
          </p:cNvPr>
          <p:cNvGraphicFramePr/>
          <p:nvPr>
            <p:extLst>
              <p:ext uri="{D42A27DB-BD31-4B8C-83A1-F6EECF244321}">
                <p14:modId xmlns:p14="http://schemas.microsoft.com/office/powerpoint/2010/main" val="3145150461"/>
              </p:ext>
            </p:extLst>
          </p:nvPr>
        </p:nvGraphicFramePr>
        <p:xfrm>
          <a:off x="4161178" y="1565680"/>
          <a:ext cx="6717355" cy="4753670"/>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4">
            <a:extLst>
              <a:ext uri="{FF2B5EF4-FFF2-40B4-BE49-F238E27FC236}">
                <a16:creationId xmlns:a16="http://schemas.microsoft.com/office/drawing/2014/main" id="{918907DD-2109-E3D0-4F21-75E8C1F34B2E}"/>
              </a:ext>
            </a:extLst>
          </p:cNvPr>
          <p:cNvSpPr txBox="1">
            <a:spLocks/>
          </p:cNvSpPr>
          <p:nvPr/>
        </p:nvSpPr>
        <p:spPr>
          <a:xfrm>
            <a:off x="1018203" y="2082114"/>
            <a:ext cx="2992095" cy="3811588"/>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bg2">
                    <a:lumMod val="50000"/>
                  </a:schemeClr>
                </a:solidFill>
                <a:latin typeface="Abadi" panose="020B0604020104020204" pitchFamily="34" charset="0"/>
              </a:rPr>
              <a:t>A visualization of all model’s accuracy score is available on the right side.</a:t>
            </a:r>
          </a:p>
          <a:p>
            <a:pPr marL="0" indent="0">
              <a:lnSpc>
                <a:spcPct val="100000"/>
              </a:lnSpc>
              <a:spcBef>
                <a:spcPts val="1400"/>
              </a:spcBef>
              <a:buNone/>
            </a:pPr>
            <a:endParaRPr lang="en-US" sz="2200" dirty="0">
              <a:solidFill>
                <a:schemeClr val="bg2">
                  <a:lumMod val="50000"/>
                </a:schemeClr>
              </a:solidFill>
              <a:latin typeface="Abadi" panose="020B0604020104020204" pitchFamily="34" charset="0"/>
            </a:endParaRPr>
          </a:p>
          <a:p>
            <a:pPr marL="0" indent="0">
              <a:lnSpc>
                <a:spcPct val="100000"/>
              </a:lnSpc>
              <a:spcBef>
                <a:spcPts val="1400"/>
              </a:spcBef>
              <a:buNone/>
            </a:pPr>
            <a:r>
              <a:rPr lang="en-US" sz="2200" dirty="0">
                <a:solidFill>
                  <a:schemeClr val="bg2">
                    <a:lumMod val="50000"/>
                  </a:schemeClr>
                </a:solidFill>
                <a:latin typeface="Abadi" panose="020B0604020104020204" pitchFamily="34" charset="0"/>
              </a:rPr>
              <a:t>Based on the results, we can conclude that the model based on ”Decision Tree” was the most accurate among all.</a:t>
            </a:r>
          </a:p>
        </p:txBody>
      </p:sp>
    </p:spTree>
    <p:extLst>
      <p:ext uri="{BB962C8B-B14F-4D97-AF65-F5344CB8AC3E}">
        <p14:creationId xmlns:p14="http://schemas.microsoft.com/office/powerpoint/2010/main" val="24594460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095212" cy="1371600"/>
          </a:xfrm>
          <a:prstGeom prst="rect">
            <a:avLst/>
          </a:prstGeom>
        </p:spPr>
        <p:txBody>
          <a:bodyPr>
            <a:normAutofit/>
          </a:bodyPr>
          <a:lstStyle/>
          <a:p>
            <a:pPr marL="0" indent="0">
              <a:lnSpc>
                <a:spcPct val="100000"/>
              </a:lnSpc>
              <a:spcBef>
                <a:spcPts val="1400"/>
              </a:spcBef>
              <a:buNone/>
            </a:pPr>
            <a:r>
              <a:rPr lang="en-US" sz="2200" dirty="0">
                <a:solidFill>
                  <a:schemeClr val="bg2">
                    <a:lumMod val="50000"/>
                  </a:schemeClr>
                </a:solidFill>
                <a:latin typeface="Abadi" panose="020B0604020104020204" pitchFamily="34" charset="0"/>
              </a:rPr>
              <a:t>In this confusion matrix, I analyzed the performance of the “Decision Tree” model in predicting rocket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different colored squares&#10;&#10;AI-generated content may be incorrect.">
            <a:extLst>
              <a:ext uri="{FF2B5EF4-FFF2-40B4-BE49-F238E27FC236}">
                <a16:creationId xmlns:a16="http://schemas.microsoft.com/office/drawing/2014/main" id="{D18E7B4D-4E33-E52A-093B-1B1E3B2F4D84}"/>
              </a:ext>
            </a:extLst>
          </p:cNvPr>
          <p:cNvPicPr>
            <a:picLocks noChangeAspect="1"/>
          </p:cNvPicPr>
          <p:nvPr/>
        </p:nvPicPr>
        <p:blipFill>
          <a:blip r:embed="rId3"/>
          <a:stretch>
            <a:fillRect/>
          </a:stretch>
        </p:blipFill>
        <p:spPr>
          <a:xfrm>
            <a:off x="6318071" y="1716088"/>
            <a:ext cx="4838700" cy="4152900"/>
          </a:xfrm>
          <a:prstGeom prst="rect">
            <a:avLst/>
          </a:prstGeom>
        </p:spPr>
      </p:pic>
      <p:graphicFrame>
        <p:nvGraphicFramePr>
          <p:cNvPr id="7" name="Table 6">
            <a:extLst>
              <a:ext uri="{FF2B5EF4-FFF2-40B4-BE49-F238E27FC236}">
                <a16:creationId xmlns:a16="http://schemas.microsoft.com/office/drawing/2014/main" id="{2591A1FD-905B-EFF1-A244-031C75D466F4}"/>
              </a:ext>
            </a:extLst>
          </p:cNvPr>
          <p:cNvGraphicFramePr>
            <a:graphicFrameLocks noGrp="1"/>
          </p:cNvGraphicFramePr>
          <p:nvPr>
            <p:extLst>
              <p:ext uri="{D42A27DB-BD31-4B8C-83A1-F6EECF244321}">
                <p14:modId xmlns:p14="http://schemas.microsoft.com/office/powerpoint/2010/main" val="476145150"/>
              </p:ext>
            </p:extLst>
          </p:nvPr>
        </p:nvGraphicFramePr>
        <p:xfrm>
          <a:off x="822262" y="3792538"/>
          <a:ext cx="5273736" cy="1112520"/>
        </p:xfrm>
        <a:graphic>
          <a:graphicData uri="http://schemas.openxmlformats.org/drawingml/2006/table">
            <a:tbl>
              <a:tblPr firstRow="1" bandRow="1">
                <a:tableStyleId>{5C22544A-7EE6-4342-B048-85BDC9FD1C3A}</a:tableStyleId>
              </a:tblPr>
              <a:tblGrid>
                <a:gridCol w="1757912">
                  <a:extLst>
                    <a:ext uri="{9D8B030D-6E8A-4147-A177-3AD203B41FA5}">
                      <a16:colId xmlns:a16="http://schemas.microsoft.com/office/drawing/2014/main" val="2491664670"/>
                    </a:ext>
                  </a:extLst>
                </a:gridCol>
                <a:gridCol w="1757912">
                  <a:extLst>
                    <a:ext uri="{9D8B030D-6E8A-4147-A177-3AD203B41FA5}">
                      <a16:colId xmlns:a16="http://schemas.microsoft.com/office/drawing/2014/main" val="1327763436"/>
                    </a:ext>
                  </a:extLst>
                </a:gridCol>
                <a:gridCol w="1757912">
                  <a:extLst>
                    <a:ext uri="{9D8B030D-6E8A-4147-A177-3AD203B41FA5}">
                      <a16:colId xmlns:a16="http://schemas.microsoft.com/office/drawing/2014/main" val="3790608483"/>
                    </a:ext>
                  </a:extLst>
                </a:gridCol>
              </a:tblGrid>
              <a:tr h="370840">
                <a:tc>
                  <a:txBody>
                    <a:bodyPr/>
                    <a:lstStyle/>
                    <a:p>
                      <a:endParaRPr lang="en-US" sz="1200"/>
                    </a:p>
                  </a:txBody>
                  <a:tcPr/>
                </a:tc>
                <a:tc>
                  <a:txBody>
                    <a:bodyPr/>
                    <a:lstStyle/>
                    <a:p>
                      <a:r>
                        <a:rPr lang="en-US" sz="1200" dirty="0"/>
                        <a:t>Predicted: Did Not Land</a:t>
                      </a:r>
                    </a:p>
                  </a:txBody>
                  <a:tcPr/>
                </a:tc>
                <a:tc>
                  <a:txBody>
                    <a:bodyPr/>
                    <a:lstStyle/>
                    <a:p>
                      <a:r>
                        <a:rPr lang="en-US" sz="1200" dirty="0"/>
                        <a:t>Predicted: Landed</a:t>
                      </a:r>
                    </a:p>
                  </a:txBody>
                  <a:tcPr/>
                </a:tc>
                <a:extLst>
                  <a:ext uri="{0D108BD9-81ED-4DB2-BD59-A6C34878D82A}">
                    <a16:rowId xmlns:a16="http://schemas.microsoft.com/office/drawing/2014/main" val="3396759505"/>
                  </a:ext>
                </a:extLst>
              </a:tr>
              <a:tr h="370840">
                <a:tc>
                  <a:txBody>
                    <a:bodyPr/>
                    <a:lstStyle/>
                    <a:p>
                      <a:r>
                        <a:rPr lang="en-US" sz="1200" dirty="0"/>
                        <a:t>Actual: Did Not Land</a:t>
                      </a:r>
                    </a:p>
                  </a:txBody>
                  <a:tcPr/>
                </a:tc>
                <a:tc>
                  <a:txBody>
                    <a:bodyPr/>
                    <a:lstStyle/>
                    <a:p>
                      <a:r>
                        <a:rPr lang="en-US" sz="1200" dirty="0"/>
                        <a:t>2 (True Negative)</a:t>
                      </a:r>
                    </a:p>
                  </a:txBody>
                  <a:tcPr/>
                </a:tc>
                <a:tc>
                  <a:txBody>
                    <a:bodyPr/>
                    <a:lstStyle/>
                    <a:p>
                      <a:r>
                        <a:rPr lang="en-US" sz="1200" dirty="0"/>
                        <a:t>4 (False Positive)</a:t>
                      </a:r>
                    </a:p>
                  </a:txBody>
                  <a:tcPr/>
                </a:tc>
                <a:extLst>
                  <a:ext uri="{0D108BD9-81ED-4DB2-BD59-A6C34878D82A}">
                    <a16:rowId xmlns:a16="http://schemas.microsoft.com/office/drawing/2014/main" val="4001058620"/>
                  </a:ext>
                </a:extLst>
              </a:tr>
              <a:tr h="370840">
                <a:tc>
                  <a:txBody>
                    <a:bodyPr/>
                    <a:lstStyle/>
                    <a:p>
                      <a:r>
                        <a:rPr lang="en-US" sz="1200" dirty="0"/>
                        <a:t>Actual: Landed</a:t>
                      </a:r>
                    </a:p>
                  </a:txBody>
                  <a:tcPr/>
                </a:tc>
                <a:tc>
                  <a:txBody>
                    <a:bodyPr/>
                    <a:lstStyle/>
                    <a:p>
                      <a:r>
                        <a:rPr lang="en-US" sz="1200" dirty="0"/>
                        <a:t>2 (False Negative)</a:t>
                      </a:r>
                    </a:p>
                  </a:txBody>
                  <a:tcPr/>
                </a:tc>
                <a:tc>
                  <a:txBody>
                    <a:bodyPr/>
                    <a:lstStyle/>
                    <a:p>
                      <a:r>
                        <a:rPr lang="en-US" sz="1200" dirty="0"/>
                        <a:t>10 (True Positive)</a:t>
                      </a:r>
                    </a:p>
                  </a:txBody>
                  <a:tcPr/>
                </a:tc>
                <a:extLst>
                  <a:ext uri="{0D108BD9-81ED-4DB2-BD59-A6C34878D82A}">
                    <a16:rowId xmlns:a16="http://schemas.microsoft.com/office/drawing/2014/main" val="3500892400"/>
                  </a:ext>
                </a:extLst>
              </a:tr>
            </a:tbl>
          </a:graphicData>
        </a:graphic>
      </p:graphicFrame>
    </p:spTree>
    <p:extLst>
      <p:ext uri="{BB962C8B-B14F-4D97-AF65-F5344CB8AC3E}">
        <p14:creationId xmlns:p14="http://schemas.microsoft.com/office/powerpoint/2010/main" val="36450342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11CCD18-289D-C3C1-B0E9-29EB6D98AFA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FC748F0-97E9-7BE3-47C3-D689504BC4F9}"/>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4">
            <a:extLst>
              <a:ext uri="{FF2B5EF4-FFF2-40B4-BE49-F238E27FC236}">
                <a16:creationId xmlns:a16="http://schemas.microsoft.com/office/drawing/2014/main" id="{202E18B6-E459-FD24-F1E4-8067C44CF94C}"/>
              </a:ext>
            </a:extLst>
          </p:cNvPr>
          <p:cNvSpPr>
            <a:spLocks noGrp="1"/>
          </p:cNvSpPr>
          <p:nvPr>
            <p:ph type="body" sz="half" idx="4294967295"/>
          </p:nvPr>
        </p:nvSpPr>
        <p:spPr>
          <a:xfrm>
            <a:off x="652443" y="1737359"/>
            <a:ext cx="10803681" cy="4288213"/>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Metrics:</a:t>
            </a:r>
          </a:p>
          <a:p>
            <a:pPr>
              <a:lnSpc>
                <a:spcPct val="100000"/>
              </a:lnSpc>
              <a:spcBef>
                <a:spcPts val="1400"/>
              </a:spcBef>
            </a:pPr>
            <a:r>
              <a:rPr lang="en-US" sz="1600" dirty="0">
                <a:solidFill>
                  <a:schemeClr val="bg2">
                    <a:lumMod val="50000"/>
                  </a:schemeClr>
                </a:solidFill>
                <a:latin typeface="Abadi" panose="020B0604020104020204" pitchFamily="34" charset="0"/>
              </a:rPr>
              <a:t>True Positives (TP = 10): The model correctly predicted that the rocket landed.</a:t>
            </a:r>
          </a:p>
          <a:p>
            <a:pPr>
              <a:lnSpc>
                <a:spcPct val="100000"/>
              </a:lnSpc>
              <a:spcBef>
                <a:spcPts val="1400"/>
              </a:spcBef>
            </a:pPr>
            <a:r>
              <a:rPr lang="en-US" sz="1600" dirty="0">
                <a:solidFill>
                  <a:schemeClr val="bg2">
                    <a:lumMod val="50000"/>
                  </a:schemeClr>
                </a:solidFill>
                <a:latin typeface="Abadi" panose="020B0604020104020204" pitchFamily="34" charset="0"/>
              </a:rPr>
              <a:t>True Negatives (TN = 2): The model correctly predicted that the rocket did not land.</a:t>
            </a:r>
          </a:p>
          <a:p>
            <a:pPr>
              <a:lnSpc>
                <a:spcPct val="100000"/>
              </a:lnSpc>
              <a:spcBef>
                <a:spcPts val="1400"/>
              </a:spcBef>
            </a:pPr>
            <a:r>
              <a:rPr lang="en-US" sz="1600" dirty="0">
                <a:solidFill>
                  <a:schemeClr val="bg2">
                    <a:lumMod val="50000"/>
                  </a:schemeClr>
                </a:solidFill>
                <a:latin typeface="Abadi" panose="020B0604020104020204" pitchFamily="34" charset="0"/>
              </a:rPr>
              <a:t>False Positives (FP = 4): The model incorrectly predicted that the rocket landed.</a:t>
            </a:r>
          </a:p>
          <a:p>
            <a:pPr>
              <a:lnSpc>
                <a:spcPct val="100000"/>
              </a:lnSpc>
              <a:spcBef>
                <a:spcPts val="1400"/>
              </a:spcBef>
            </a:pPr>
            <a:r>
              <a:rPr lang="en-US" sz="1600" dirty="0">
                <a:solidFill>
                  <a:schemeClr val="bg2">
                    <a:lumMod val="50000"/>
                  </a:schemeClr>
                </a:solidFill>
                <a:latin typeface="Abadi" panose="020B0604020104020204" pitchFamily="34" charset="0"/>
              </a:rPr>
              <a:t>False Negatives (FN = 2): The model incorrectly predicted that the rocket did not land.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Model Performance Insights:</a:t>
            </a:r>
          </a:p>
          <a:p>
            <a:pPr>
              <a:lnSpc>
                <a:spcPct val="100000"/>
              </a:lnSpc>
              <a:spcBef>
                <a:spcPts val="1400"/>
              </a:spcBef>
            </a:pPr>
            <a:r>
              <a:rPr lang="en-US" sz="1600" dirty="0">
                <a:solidFill>
                  <a:schemeClr val="bg2">
                    <a:lumMod val="50000"/>
                  </a:schemeClr>
                </a:solidFill>
                <a:latin typeface="Abadi" panose="020B0604020104020204" pitchFamily="34" charset="0"/>
              </a:rPr>
              <a:t>The model correctly classifies 12 out of 18 cases.</a:t>
            </a:r>
          </a:p>
          <a:p>
            <a:pPr>
              <a:lnSpc>
                <a:spcPct val="100000"/>
              </a:lnSpc>
              <a:spcBef>
                <a:spcPts val="1400"/>
              </a:spcBef>
            </a:pPr>
            <a:r>
              <a:rPr lang="en-US" sz="1600" dirty="0">
                <a:solidFill>
                  <a:schemeClr val="bg2">
                    <a:lumMod val="50000"/>
                  </a:schemeClr>
                </a:solidFill>
                <a:latin typeface="Abadi" panose="020B0604020104020204" pitchFamily="34" charset="0"/>
              </a:rPr>
              <a:t>There are 4 false positives, meaning the model tends to overestimate landings.</a:t>
            </a:r>
          </a:p>
          <a:p>
            <a:pPr>
              <a:lnSpc>
                <a:spcPct val="100000"/>
              </a:lnSpc>
              <a:spcBef>
                <a:spcPts val="1400"/>
              </a:spcBef>
            </a:pPr>
            <a:r>
              <a:rPr lang="en-US" sz="1600" dirty="0">
                <a:solidFill>
                  <a:schemeClr val="bg2">
                    <a:lumMod val="50000"/>
                  </a:schemeClr>
                </a:solidFill>
                <a:latin typeface="Abadi" panose="020B0604020104020204" pitchFamily="34" charset="0"/>
              </a:rPr>
              <a:t>There are 2 false negatives, meaning it sometimes misses actual landings.</a:t>
            </a:r>
          </a:p>
          <a:p>
            <a:pPr>
              <a:lnSpc>
                <a:spcPct val="100000"/>
              </a:lnSpc>
              <a:spcBef>
                <a:spcPts val="1400"/>
              </a:spcBef>
            </a:pPr>
            <a:r>
              <a:rPr lang="en-US" sz="1600" dirty="0">
                <a:solidFill>
                  <a:schemeClr val="bg2">
                    <a:lumMod val="50000"/>
                  </a:schemeClr>
                </a:solidFill>
                <a:latin typeface="Abadi" panose="020B0604020104020204" pitchFamily="34" charset="0"/>
              </a:rPr>
              <a:t>Since the model has more false positives than false negatives, it leans toward </a:t>
            </a:r>
            <a:r>
              <a:rPr lang="en-US" sz="1600" b="1" i="1" dirty="0">
                <a:solidFill>
                  <a:schemeClr val="bg2">
                    <a:lumMod val="50000"/>
                  </a:schemeClr>
                </a:solidFill>
                <a:highlight>
                  <a:srgbClr val="FFFF00"/>
                </a:highlight>
                <a:latin typeface="Abadi" panose="020B0604020104020204" pitchFamily="34" charset="0"/>
              </a:rPr>
              <a:t>overpredicting landings</a:t>
            </a:r>
            <a:r>
              <a:rPr lang="en-US" sz="1600" dirty="0">
                <a:solidFill>
                  <a:schemeClr val="bg2">
                    <a:lumMod val="50000"/>
                  </a:schemeClr>
                </a:solidFill>
                <a:latin typeface="Abadi" panose="020B0604020104020204" pitchFamily="34" charset="0"/>
              </a:rPr>
              <a:t> rather than missing them.</a:t>
            </a:r>
          </a:p>
        </p:txBody>
      </p:sp>
      <p:sp>
        <p:nvSpPr>
          <p:cNvPr id="9" name="Title 1">
            <a:extLst>
              <a:ext uri="{FF2B5EF4-FFF2-40B4-BE49-F238E27FC236}">
                <a16:creationId xmlns:a16="http://schemas.microsoft.com/office/drawing/2014/main" id="{9BE8C4F9-1065-3D09-E462-C02B9FB62C8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4695483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65956"/>
            <a:ext cx="10515600" cy="4860436"/>
          </a:xfrm>
          <a:prstGeom prst="rect">
            <a:avLst/>
          </a:prstGeom>
        </p:spPr>
        <p:txBody>
          <a:bodyPr>
            <a:normAutofit/>
          </a:bodyPr>
          <a:lstStyle/>
          <a:p>
            <a:pPr marL="0" indent="0">
              <a:lnSpc>
                <a:spcPct val="100000"/>
              </a:lnSpc>
              <a:spcBef>
                <a:spcPts val="1400"/>
              </a:spcBef>
              <a:buNone/>
            </a:pPr>
            <a:r>
              <a:rPr lang="en-US" sz="2200" dirty="0">
                <a:solidFill>
                  <a:srgbClr val="0B49CB"/>
                </a:solidFill>
                <a:latin typeface="Abadi" panose="020B0604020104020204" pitchFamily="34" charset="0"/>
              </a:rPr>
              <a:t>Key Findings from the Analysis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Landing Success Factors:</a:t>
            </a:r>
          </a:p>
          <a:p>
            <a:pPr lvl="1">
              <a:lnSpc>
                <a:spcPct val="100000"/>
              </a:lnSpc>
              <a:spcBef>
                <a:spcPts val="1400"/>
              </a:spcBef>
            </a:pPr>
            <a:r>
              <a:rPr lang="en-US" sz="1600" dirty="0">
                <a:solidFill>
                  <a:schemeClr val="bg2">
                    <a:lumMod val="50000"/>
                  </a:schemeClr>
                </a:solidFill>
                <a:latin typeface="Abadi" panose="020B0604020104020204" pitchFamily="34" charset="0"/>
              </a:rPr>
              <a:t>Booster Reusability: Reused boosters (e.g., FT, B4, B5) showed higher success rates (76.9% at KSC LC-39A) compared to older versions (v1.0, v1.1).</a:t>
            </a:r>
          </a:p>
          <a:p>
            <a:pPr lvl="1">
              <a:lnSpc>
                <a:spcPct val="100000"/>
              </a:lnSpc>
              <a:spcBef>
                <a:spcPts val="1400"/>
              </a:spcBef>
            </a:pPr>
            <a:r>
              <a:rPr lang="en-US" sz="1600" dirty="0">
                <a:solidFill>
                  <a:schemeClr val="bg2">
                    <a:lumMod val="50000"/>
                  </a:schemeClr>
                </a:solidFill>
                <a:latin typeface="Abadi" panose="020B0604020104020204" pitchFamily="34" charset="0"/>
              </a:rPr>
              <a:t>Payload Mass: Medium payloads (2000–6000 kg) correlated with higher success rates, while very heavy payloads (&gt;6000 kg) increased failure risk.</a:t>
            </a:r>
          </a:p>
          <a:p>
            <a:pPr lvl="1">
              <a:lnSpc>
                <a:spcPct val="100000"/>
              </a:lnSpc>
              <a:spcBef>
                <a:spcPts val="1400"/>
              </a:spcBef>
            </a:pPr>
            <a:r>
              <a:rPr lang="en-US" sz="1600" dirty="0">
                <a:solidFill>
                  <a:schemeClr val="bg2">
                    <a:lumMod val="50000"/>
                  </a:schemeClr>
                </a:solidFill>
                <a:latin typeface="Abadi" panose="020B0604020104020204" pitchFamily="34" charset="0"/>
              </a:rPr>
              <a:t>Launch Sites: KSC LC-39A (Florida) and CCSFS SLC-40 achieved the highest success rates, while VAFB SLC-4E (California) specialized in polar orbits with moderate success.</a:t>
            </a:r>
          </a:p>
          <a:p>
            <a:pPr marL="0" indent="0">
              <a:lnSpc>
                <a:spcPct val="100000"/>
              </a:lnSpc>
              <a:spcBef>
                <a:spcPts val="1400"/>
              </a:spcBef>
              <a:buNone/>
            </a:pPr>
            <a:r>
              <a:rPr lang="en-US" sz="2200" dirty="0">
                <a:latin typeface="Abadi" panose="020B0604020104020204" pitchFamily="34" charset="0"/>
              </a:rPr>
              <a:t>Temporal Trends:</a:t>
            </a:r>
          </a:p>
          <a:p>
            <a:pPr lvl="1">
              <a:lnSpc>
                <a:spcPct val="100000"/>
              </a:lnSpc>
              <a:spcBef>
                <a:spcPts val="1400"/>
              </a:spcBef>
            </a:pPr>
            <a:r>
              <a:rPr lang="en-US" sz="1600" dirty="0">
                <a:solidFill>
                  <a:schemeClr val="bg2">
                    <a:lumMod val="50000"/>
                  </a:schemeClr>
                </a:solidFill>
                <a:latin typeface="Abadi" panose="020B0604020104020204" pitchFamily="34" charset="0"/>
              </a:rPr>
              <a:t>Success rates improved significantly over time, reflecting advancements in booster recovery technology and operational experience.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4728D91-FD90-BC23-6DBE-0F69D1D2506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62C6B3-CA6E-859F-DC45-9FD842767CEF}"/>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3">
            <a:extLst>
              <a:ext uri="{FF2B5EF4-FFF2-40B4-BE49-F238E27FC236}">
                <a16:creationId xmlns:a16="http://schemas.microsoft.com/office/drawing/2014/main" id="{C4581C2E-2634-C4D8-0E16-EC08CDD54366}"/>
              </a:ext>
            </a:extLst>
          </p:cNvPr>
          <p:cNvSpPr>
            <a:spLocks noGrp="1"/>
          </p:cNvSpPr>
          <p:nvPr>
            <p:ph sz="half" idx="4294967295"/>
          </p:nvPr>
        </p:nvSpPr>
        <p:spPr>
          <a:xfrm>
            <a:off x="770011" y="1365956"/>
            <a:ext cx="10515600" cy="4860436"/>
          </a:xfrm>
          <a:prstGeom prst="rect">
            <a:avLst/>
          </a:prstGeom>
        </p:spPr>
        <p:txBody>
          <a:bodyPr>
            <a:normAutofit/>
          </a:bodyPr>
          <a:lstStyle/>
          <a:p>
            <a:pPr marL="0" indent="0">
              <a:lnSpc>
                <a:spcPct val="100000"/>
              </a:lnSpc>
              <a:spcBef>
                <a:spcPts val="1400"/>
              </a:spcBef>
              <a:buNone/>
            </a:pPr>
            <a:r>
              <a:rPr lang="en-US" sz="2200" dirty="0">
                <a:solidFill>
                  <a:srgbClr val="0B49CB"/>
                </a:solidFill>
                <a:latin typeface="Abadi" panose="020B0604020104020204" pitchFamily="34" charset="0"/>
              </a:rPr>
              <a:t>Key Findings from the Analysis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Predictive Model Performance:</a:t>
            </a:r>
          </a:p>
          <a:p>
            <a:pPr lvl="1">
              <a:lnSpc>
                <a:spcPct val="100000"/>
              </a:lnSpc>
              <a:spcBef>
                <a:spcPts val="1400"/>
              </a:spcBef>
            </a:pPr>
            <a:r>
              <a:rPr lang="en-US" sz="1600" dirty="0">
                <a:solidFill>
                  <a:schemeClr val="bg2">
                    <a:lumMod val="50000"/>
                  </a:schemeClr>
                </a:solidFill>
                <a:latin typeface="Abadi" panose="020B0604020104020204" pitchFamily="34" charset="0"/>
              </a:rPr>
              <a:t>Decision Tree emerged as the best-performing model (highest accuracy) for predicting landing success. Key features included payload mass, orbit type, and booster version.</a:t>
            </a:r>
          </a:p>
          <a:p>
            <a:pPr marL="0" indent="0">
              <a:lnSpc>
                <a:spcPct val="100000"/>
              </a:lnSpc>
              <a:spcBef>
                <a:spcPts val="1400"/>
              </a:spcBef>
              <a:buNone/>
            </a:pPr>
            <a:r>
              <a:rPr lang="en-US" sz="2200" dirty="0">
                <a:latin typeface="Abadi" panose="020B0604020104020204" pitchFamily="34" charset="0"/>
              </a:rPr>
              <a:t>Interactive Insights:</a:t>
            </a:r>
          </a:p>
          <a:p>
            <a:pPr lvl="1">
              <a:lnSpc>
                <a:spcPct val="100000"/>
              </a:lnSpc>
              <a:spcBef>
                <a:spcPts val="1400"/>
              </a:spcBef>
            </a:pPr>
            <a:r>
              <a:rPr lang="en-US" sz="1600" dirty="0">
                <a:solidFill>
                  <a:schemeClr val="bg2">
                    <a:lumMod val="50000"/>
                  </a:schemeClr>
                </a:solidFill>
                <a:latin typeface="Abadi" panose="020B0604020104020204" pitchFamily="34" charset="0"/>
              </a:rPr>
              <a:t>Folium maps and </a:t>
            </a:r>
            <a:r>
              <a:rPr lang="en-US" sz="1600" dirty="0" err="1">
                <a:solidFill>
                  <a:schemeClr val="bg2">
                    <a:lumMod val="50000"/>
                  </a:schemeClr>
                </a:solidFill>
                <a:latin typeface="Abadi" panose="020B0604020104020204" pitchFamily="34" charset="0"/>
              </a:rPr>
              <a:t>Plotly</a:t>
            </a:r>
            <a:r>
              <a:rPr lang="en-US" sz="1600" dirty="0">
                <a:solidFill>
                  <a:schemeClr val="bg2">
                    <a:lumMod val="50000"/>
                  </a:schemeClr>
                </a:solidFill>
                <a:latin typeface="Abadi" panose="020B0604020104020204" pitchFamily="34" charset="0"/>
              </a:rPr>
              <a:t> Dash dashboards revealed geographic trends, payload/outcome relationships, and mission frequency by site.</a:t>
            </a:r>
          </a:p>
        </p:txBody>
      </p:sp>
      <p:sp>
        <p:nvSpPr>
          <p:cNvPr id="9" name="Title 1">
            <a:extLst>
              <a:ext uri="{FF2B5EF4-FFF2-40B4-BE49-F238E27FC236}">
                <a16:creationId xmlns:a16="http://schemas.microsoft.com/office/drawing/2014/main" id="{5149DA85-C5D1-19FA-146B-CCDD3784AE2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5106954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4"/>
              </a:rPr>
              <a:t>Complete Jupyter notebooks and Python app file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5"/>
              </a:rPr>
              <a:t>CSV outputs of every Jupyter notebooks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6"/>
              </a:rPr>
              <a:t>Images extracted from code outputs and app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7"/>
              </a:rPr>
              <a:t>Final Capstone Presentation</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A5AE7DE0-371D-0A10-2913-04B809DD199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785AB63-88B8-A808-9CCD-70A71EEE03B8}"/>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33B76E4A-7C93-8C6E-99B9-B409B06DD788}"/>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panose="020B0604020104020204" pitchFamily="34" charset="0"/>
              </a:rPr>
              <a:t>Perform exploratory data analysis (EDA) using visualization and SQL</a:t>
            </a:r>
          </a:p>
          <a:p>
            <a:pPr marL="457200" lvl="1" indent="0">
              <a:lnSpc>
                <a:spcPct val="120000"/>
              </a:lnSpc>
              <a:spcBef>
                <a:spcPts val="1400"/>
              </a:spcBef>
              <a:buNone/>
            </a:pPr>
            <a:r>
              <a:rPr lang="en-US" sz="6400" b="0" i="0" u="none" strike="noStrike" dirty="0">
                <a:solidFill>
                  <a:schemeClr val="bg2">
                    <a:lumMod val="50000"/>
                  </a:schemeClr>
                </a:solidFill>
                <a:effectLst/>
                <a:latin typeface="Abadi" panose="020B0604020104020204" pitchFamily="34" charset="0"/>
              </a:rPr>
              <a:t>Data was plotted to analyze trends in landing success, payload distribution, and launch site performance. Scatter plots, bar charts, and heatmaps were used to identify correlations between payload mass and landing outcomes. SQL queries were used to filter and group data, extracting insights on launch success rates, booster reuse performance, and mission frequencies across different launch sites. Aggregations helped in identifying trends in payload mass, orbit types, and landing success over time.</a:t>
            </a:r>
            <a:endParaRPr lang="en-US" sz="6400" dirty="0">
              <a:solidFill>
                <a:schemeClr val="bg2">
                  <a:lumMod val="50000"/>
                </a:schemeClr>
              </a:solidFill>
              <a:latin typeface="Abadi" panose="020B0604020104020204" pitchFamily="34" charset="0"/>
            </a:endParaRPr>
          </a:p>
          <a:p>
            <a:pPr>
              <a:lnSpc>
                <a:spcPct val="120000"/>
              </a:lnSpc>
              <a:spcBef>
                <a:spcPts val="1400"/>
              </a:spcBef>
            </a:pPr>
            <a:r>
              <a:rPr lang="en-US" sz="8800" dirty="0">
                <a:solidFill>
                  <a:schemeClr val="accent3">
                    <a:lumMod val="25000"/>
                  </a:schemeClr>
                </a:solidFill>
                <a:latin typeface="Abadi" panose="020B0604020104020204" pitchFamily="34" charset="0"/>
              </a:rPr>
              <a:t>Perform interactive visual analytics using Folium and </a:t>
            </a:r>
            <a:r>
              <a:rPr lang="en-US" sz="8800" dirty="0" err="1">
                <a:solidFill>
                  <a:schemeClr val="accent3">
                    <a:lumMod val="25000"/>
                  </a:schemeClr>
                </a:solidFill>
                <a:latin typeface="Abadi" panose="020B0604020104020204" pitchFamily="34" charset="0"/>
              </a:rPr>
              <a:t>Plotly</a:t>
            </a:r>
            <a:r>
              <a:rPr lang="en-US" sz="8800" dirty="0">
                <a:solidFill>
                  <a:schemeClr val="accent3">
                    <a:lumMod val="25000"/>
                  </a:schemeClr>
                </a:solidFill>
                <a:latin typeface="Abadi" panose="020B0604020104020204" pitchFamily="34" charset="0"/>
              </a:rPr>
              <a:t> Dash</a:t>
            </a:r>
          </a:p>
          <a:p>
            <a:pPr marL="457200" lvl="1" indent="0">
              <a:lnSpc>
                <a:spcPct val="120000"/>
              </a:lnSpc>
              <a:spcBef>
                <a:spcPts val="1400"/>
              </a:spcBef>
              <a:buNone/>
            </a:pPr>
            <a:r>
              <a:rPr lang="en-US" sz="6400" b="1" i="0" u="none" strike="noStrike" dirty="0">
                <a:solidFill>
                  <a:schemeClr val="bg2">
                    <a:lumMod val="50000"/>
                  </a:schemeClr>
                </a:solidFill>
                <a:effectLst/>
                <a:latin typeface="Abadi" panose="020B0604020104020204" pitchFamily="34" charset="0"/>
              </a:rPr>
              <a:t>Folium</a:t>
            </a:r>
            <a:r>
              <a:rPr lang="en-US" sz="6400" b="0" i="0" u="none" strike="noStrike" dirty="0">
                <a:solidFill>
                  <a:schemeClr val="bg2">
                    <a:lumMod val="50000"/>
                  </a:schemeClr>
                </a:solidFill>
                <a:effectLst/>
                <a:latin typeface="Abadi" panose="020B0604020104020204" pitchFamily="34" charset="0"/>
              </a:rPr>
              <a:t> </a:t>
            </a:r>
            <a:r>
              <a:rPr lang="en-US" sz="6400" dirty="0">
                <a:solidFill>
                  <a:schemeClr val="bg2">
                    <a:lumMod val="50000"/>
                  </a:schemeClr>
                </a:solidFill>
                <a:latin typeface="Abadi" panose="020B0604020104020204" pitchFamily="34" charset="0"/>
              </a:rPr>
              <a:t>u</a:t>
            </a:r>
            <a:r>
              <a:rPr lang="en-US" sz="6400" b="0" i="0" u="none" strike="noStrike" dirty="0">
                <a:solidFill>
                  <a:schemeClr val="bg2">
                    <a:lumMod val="50000"/>
                  </a:schemeClr>
                </a:solidFill>
                <a:effectLst/>
                <a:latin typeface="Abadi" panose="020B0604020104020204" pitchFamily="34" charset="0"/>
              </a:rPr>
              <a:t>sed to create interactive maps, visualizing launch site locations along with successful and failed landings. Markers and pop-ups provided details on each launch, helping analyze geographic trends. </a:t>
            </a:r>
            <a:r>
              <a:rPr lang="en-US" sz="6400" b="1" i="0" u="none" strike="noStrike" dirty="0" err="1">
                <a:solidFill>
                  <a:schemeClr val="bg2">
                    <a:lumMod val="50000"/>
                  </a:schemeClr>
                </a:solidFill>
                <a:effectLst/>
                <a:latin typeface="Abadi" panose="020B0604020104020204" pitchFamily="34" charset="0"/>
              </a:rPr>
              <a:t>Plotly</a:t>
            </a:r>
            <a:r>
              <a:rPr lang="en-US" sz="6400" b="1" i="0" u="none" strike="noStrike" dirty="0">
                <a:solidFill>
                  <a:schemeClr val="bg2">
                    <a:lumMod val="50000"/>
                  </a:schemeClr>
                </a:solidFill>
                <a:effectLst/>
                <a:latin typeface="Abadi" panose="020B0604020104020204" pitchFamily="34" charset="0"/>
              </a:rPr>
              <a:t> Dash</a:t>
            </a:r>
            <a:r>
              <a:rPr lang="en-US" sz="6400" b="0" i="0" u="none" strike="noStrike" dirty="0">
                <a:solidFill>
                  <a:schemeClr val="bg2">
                    <a:lumMod val="50000"/>
                  </a:schemeClr>
                </a:solidFill>
                <a:effectLst/>
                <a:latin typeface="Abadi" panose="020B0604020104020204" pitchFamily="34" charset="0"/>
              </a:rPr>
              <a:t> </a:t>
            </a:r>
            <a:r>
              <a:rPr lang="en-US" sz="6400" dirty="0">
                <a:solidFill>
                  <a:schemeClr val="bg2">
                    <a:lumMod val="50000"/>
                  </a:schemeClr>
                </a:solidFill>
                <a:latin typeface="Abadi" panose="020B0604020104020204" pitchFamily="34" charset="0"/>
              </a:rPr>
              <a:t>d</a:t>
            </a:r>
            <a:r>
              <a:rPr lang="en-US" sz="6400" b="0" i="0" u="none" strike="noStrike" dirty="0">
                <a:solidFill>
                  <a:schemeClr val="bg2">
                    <a:lumMod val="50000"/>
                  </a:schemeClr>
                </a:solidFill>
                <a:effectLst/>
                <a:latin typeface="Abadi" panose="020B0604020104020204" pitchFamily="34" charset="0"/>
              </a:rPr>
              <a:t>eveloped interactive dashboards with dynamic charts and filters to explore relationships between payload mass, orbit type, and landing success. Users could adjust parameters and visualize real-time data updates through scatter plots, histograms, and pie charts.</a:t>
            </a:r>
            <a:endParaRPr lang="en-US" sz="6400" dirty="0">
              <a:solidFill>
                <a:schemeClr val="bg2">
                  <a:lumMod val="50000"/>
                </a:schemeClr>
              </a:solidFill>
              <a:latin typeface="Abadi" panose="020B0604020104020204" pitchFamily="34" charset="0"/>
            </a:endParaRPr>
          </a:p>
        </p:txBody>
      </p:sp>
      <p:sp>
        <p:nvSpPr>
          <p:cNvPr id="13" name="Title 1">
            <a:extLst>
              <a:ext uri="{FF2B5EF4-FFF2-40B4-BE49-F238E27FC236}">
                <a16:creationId xmlns:a16="http://schemas.microsoft.com/office/drawing/2014/main" id="{7A543872-B197-BD9E-EB9E-34909F58F72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534401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E8560359-1FCC-D10F-D0F4-8966BC6619D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0B13565-3762-76C5-F9D9-8041FDBD039B}"/>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96D8371A-2A12-81AF-BE2B-1A8C08CCCF25}"/>
              </a:ext>
            </a:extLst>
          </p:cNvPr>
          <p:cNvSpPr txBox="1">
            <a:spLocks/>
          </p:cNvSpPr>
          <p:nvPr/>
        </p:nvSpPr>
        <p:spPr>
          <a:xfrm>
            <a:off x="770011" y="1580808"/>
            <a:ext cx="10104817" cy="4738542"/>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dirty="0">
                <a:solidFill>
                  <a:srgbClr val="0B49CB"/>
                </a:solidFill>
                <a:latin typeface="Abadi"/>
              </a:rPr>
              <a:t>Executive Summary</a:t>
            </a:r>
          </a:p>
          <a:p>
            <a:pPr>
              <a:lnSpc>
                <a:spcPct val="120000"/>
              </a:lnSpc>
              <a:spcBef>
                <a:spcPts val="1400"/>
              </a:spcBef>
            </a:pPr>
            <a:r>
              <a:rPr lang="en-US" dirty="0">
                <a:solidFill>
                  <a:schemeClr val="accent3">
                    <a:lumMod val="25000"/>
                  </a:schemeClr>
                </a:solidFill>
                <a:latin typeface="Abadi" panose="020B0604020104020204" pitchFamily="34" charset="0"/>
              </a:rPr>
              <a:t>Perform predictive analysis using classification models</a:t>
            </a:r>
            <a:endParaRPr lang="en-US" dirty="0">
              <a:solidFill>
                <a:schemeClr val="bg2">
                  <a:lumMod val="50000"/>
                </a:schemeClr>
              </a:solidFill>
              <a:latin typeface="Abadi" panose="020B0604020104020204" pitchFamily="34" charset="0"/>
            </a:endParaRPr>
          </a:p>
          <a:p>
            <a:pPr marL="457200" lvl="1" indent="0">
              <a:lnSpc>
                <a:spcPct val="120000"/>
              </a:lnSpc>
              <a:spcBef>
                <a:spcPts val="1400"/>
              </a:spcBef>
              <a:buNone/>
            </a:pPr>
            <a:r>
              <a:rPr lang="en-US" sz="2100" b="0" i="0" u="none" strike="noStrike" dirty="0">
                <a:solidFill>
                  <a:schemeClr val="bg2">
                    <a:lumMod val="50000"/>
                  </a:schemeClr>
                </a:solidFill>
                <a:effectLst/>
                <a:latin typeface="Abadi" panose="020B0604020104020204" pitchFamily="34" charset="0"/>
              </a:rPr>
              <a:t>Predictive analysis was conducted using classification models to predict the success of Falcon 9 first-stage landings.</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Building:</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Features such as payload mass, launch site, booster reuse, and orbit type were selected. Data was preprocessed and split into training and testing sets.</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Tuning:</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Various classification models, including Logistic Regression, Decision Trees, and Support Vector Machines, were trained and optimized using hyperparameter tuning techniques like </a:t>
            </a:r>
            <a:r>
              <a:rPr lang="en-US" sz="2100" b="0" i="0" u="none" strike="noStrike" dirty="0" err="1">
                <a:solidFill>
                  <a:schemeClr val="bg2">
                    <a:lumMod val="50000"/>
                  </a:schemeClr>
                </a:solidFill>
                <a:effectLst/>
                <a:latin typeface="Abadi" panose="020B0604020104020204" pitchFamily="34" charset="0"/>
              </a:rPr>
              <a:t>GridSearchCV</a:t>
            </a:r>
            <a:r>
              <a:rPr lang="en-US" sz="2100" b="0" i="0" u="none" strike="noStrike" dirty="0">
                <a:solidFill>
                  <a:schemeClr val="bg2">
                    <a:lumMod val="50000"/>
                  </a:schemeClr>
                </a:solidFill>
                <a:effectLst/>
                <a:latin typeface="Abadi" panose="020B0604020104020204" pitchFamily="34" charset="0"/>
              </a:rPr>
              <a:t>.</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Evaluation:</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Accuracy, precision, recall, and F1-score were used to assess model performance. Confusion matrices and ROC curves helped compare model effectiveness in predicting landing outcomes.</a:t>
            </a:r>
          </a:p>
          <a:p>
            <a:pPr marL="457200" lvl="1" indent="0">
              <a:buNone/>
            </a:pPr>
            <a:endParaRPr lang="en-US" sz="2100" b="0" i="0" u="none" strike="noStrike" dirty="0">
              <a:solidFill>
                <a:schemeClr val="bg2">
                  <a:lumMod val="50000"/>
                </a:schemeClr>
              </a:solidFill>
              <a:effectLst/>
              <a:latin typeface="Abadi" panose="020B0604020104020204" pitchFamily="34" charset="0"/>
            </a:endParaRPr>
          </a:p>
          <a:p>
            <a:pPr marL="457200" lvl="1" indent="0">
              <a:buNone/>
            </a:pPr>
            <a:r>
              <a:rPr lang="en-US" sz="2100" b="0" i="0" u="none" strike="noStrike" dirty="0">
                <a:solidFill>
                  <a:schemeClr val="bg2">
                    <a:lumMod val="50000"/>
                  </a:schemeClr>
                </a:solidFill>
                <a:effectLst/>
                <a:latin typeface="Abadi" panose="020B0604020104020204" pitchFamily="34" charset="0"/>
              </a:rPr>
              <a:t>This approach enabled the identification of the best-performing model for predicting successful landings.</a:t>
            </a:r>
            <a:endParaRPr lang="en-US" sz="21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FA8D36AC-358A-7932-92AD-C8BBEF191B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130635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8242"/>
            <a:ext cx="10515600" cy="4781107"/>
          </a:xfrm>
          <a:prstGeom prst="rect">
            <a:avLst/>
          </a:prstGeom>
        </p:spPr>
        <p:txBody>
          <a:bodyPr/>
          <a:lstStyle/>
          <a:p>
            <a:pPr marL="0" indent="0" algn="l">
              <a:buNone/>
            </a:pPr>
            <a:r>
              <a:rPr lang="en-US" sz="1600" b="0" i="0" u="none" strike="noStrike" dirty="0">
                <a:solidFill>
                  <a:schemeClr val="bg2">
                    <a:lumMod val="50000"/>
                  </a:schemeClr>
                </a:solidFill>
                <a:effectLst/>
                <a:latin typeface="Abadi" panose="020B0604020104020204" pitchFamily="34" charset="0"/>
              </a:rPr>
              <a:t>The data collection process involved two primary methods: </a:t>
            </a:r>
            <a:r>
              <a:rPr lang="en-US" sz="1600" b="1" i="0" u="none" strike="noStrike" dirty="0">
                <a:solidFill>
                  <a:schemeClr val="bg2">
                    <a:lumMod val="50000"/>
                  </a:schemeClr>
                </a:solidFill>
                <a:effectLst/>
                <a:latin typeface="Abadi" panose="020B0604020104020204" pitchFamily="34" charset="0"/>
              </a:rPr>
              <a:t>API requests</a:t>
            </a:r>
            <a:r>
              <a:rPr lang="en-US" sz="1600" b="0" i="0" u="none" strike="noStrike" dirty="0">
                <a:solidFill>
                  <a:schemeClr val="bg2">
                    <a:lumMod val="50000"/>
                  </a:schemeClr>
                </a:solidFill>
                <a:effectLst/>
                <a:latin typeface="Abadi" panose="020B0604020104020204" pitchFamily="34" charset="0"/>
              </a:rPr>
              <a:t> and </a:t>
            </a:r>
            <a:r>
              <a:rPr lang="en-US" sz="1600" b="1" i="0" u="none" strike="noStrike" dirty="0">
                <a:solidFill>
                  <a:schemeClr val="bg2">
                    <a:lumMod val="50000"/>
                  </a:schemeClr>
                </a:solidFill>
                <a:effectLst/>
                <a:latin typeface="Abadi" panose="020B0604020104020204" pitchFamily="34" charset="0"/>
              </a:rPr>
              <a:t>web scraping</a:t>
            </a:r>
            <a:r>
              <a:rPr lang="en-US" sz="1600" b="0" i="0" u="none" strike="noStrike" dirty="0">
                <a:solidFill>
                  <a:schemeClr val="bg2">
                    <a:lumMod val="50000"/>
                  </a:schemeClr>
                </a:solidFill>
                <a:effectLst/>
                <a:latin typeface="Abadi" panose="020B0604020104020204" pitchFamily="34" charset="0"/>
              </a:rPr>
              <a:t>, followed by data extraction and transformation. Below is a structured breakdown of the process with key phrases:</a:t>
            </a:r>
          </a:p>
          <a:p>
            <a:pPr algn="l">
              <a:buAutoNum type="arabicPeriod"/>
            </a:pPr>
            <a:r>
              <a:rPr lang="en-US" sz="1600" b="1" i="0" u="none" strike="noStrike" dirty="0">
                <a:effectLst/>
                <a:latin typeface="Abadi" panose="020B0604020104020204" pitchFamily="34" charset="0"/>
              </a:rPr>
              <a:t>API Requests (SpaceX API)</a:t>
            </a:r>
          </a:p>
          <a:p>
            <a:pPr lvl="1"/>
            <a:r>
              <a:rPr lang="en-US" sz="1600" b="1" i="0" u="none" strike="noStrike" dirty="0">
                <a:effectLst/>
                <a:latin typeface="Abadi" panose="020B0604020104020204" pitchFamily="34" charset="0"/>
              </a:rPr>
              <a:t>Requesting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t>
            </a:r>
            <a:r>
              <a:rPr lang="en-US" sz="1600" b="0" i="0" u="none" strike="noStrike" dirty="0" err="1">
                <a:solidFill>
                  <a:schemeClr val="bg2">
                    <a:lumMod val="50000"/>
                  </a:schemeClr>
                </a:solidFill>
                <a:effectLst/>
                <a:latin typeface="Abadi" panose="020B0604020104020204" pitchFamily="34" charset="0"/>
              </a:rPr>
              <a:t>requests.get</a:t>
            </a:r>
            <a:r>
              <a:rPr lang="en-US" sz="1600" b="0" i="0" u="none" strike="noStrike" dirty="0">
                <a:solidFill>
                  <a:schemeClr val="bg2">
                    <a:lumMod val="50000"/>
                  </a:schemeClr>
                </a:solidFill>
                <a:effectLst/>
                <a:latin typeface="Abadi" panose="020B0604020104020204" pitchFamily="34" charset="0"/>
              </a:rPr>
              <a:t>() to retrieve SpaceX launch data from </a:t>
            </a:r>
            <a:r>
              <a:rPr lang="en-US" sz="1600" b="0" i="0" u="none" strike="noStrike" dirty="0">
                <a:solidFill>
                  <a:schemeClr val="bg2">
                    <a:lumMod val="50000"/>
                  </a:schemeClr>
                </a:solidFill>
                <a:effectLst/>
                <a:latin typeface="Abadi" panose="020B0604020104020204" pitchFamily="34" charset="0"/>
                <a:hlinkClick r:id="rId3"/>
              </a:rPr>
              <a:t>https://</a:t>
            </a:r>
            <a:r>
              <a:rPr lang="en-US" sz="1600" b="0" i="0" u="none" strike="noStrike" dirty="0" err="1">
                <a:solidFill>
                  <a:schemeClr val="bg2">
                    <a:lumMod val="50000"/>
                  </a:schemeClr>
                </a:solidFill>
                <a:effectLst/>
                <a:latin typeface="Abadi" panose="020B0604020104020204" pitchFamily="34" charset="0"/>
                <a:hlinkClick r:id="rId3"/>
              </a:rPr>
              <a:t>api.spacexdata.com</a:t>
            </a:r>
            <a:r>
              <a:rPr lang="en-US" sz="1600" b="0" i="0" u="none" strike="noStrike" dirty="0">
                <a:solidFill>
                  <a:schemeClr val="bg2">
                    <a:lumMod val="50000"/>
                  </a:schemeClr>
                </a:solidFill>
                <a:effectLst/>
                <a:latin typeface="Abadi" panose="020B0604020104020204" pitchFamily="34" charset="0"/>
                <a:hlinkClick r:id="rId3"/>
              </a:rPr>
              <a:t>/v4/launches/past</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Extracting Key Attributes:</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Retrieved rocket, launchpad, payloads, and cores details.</a:t>
            </a:r>
          </a:p>
          <a:p>
            <a:pPr lvl="1"/>
            <a:r>
              <a:rPr lang="en-US" sz="1600" b="1" i="0" u="none" strike="noStrike" dirty="0">
                <a:effectLst/>
                <a:latin typeface="Abadi" panose="020B0604020104020204" pitchFamily="34" charset="0"/>
              </a:rPr>
              <a:t>Enhancing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additional API calls to get booster versions, payload masses, orbit types, and landing outcomes.</a:t>
            </a:r>
          </a:p>
          <a:p>
            <a:pPr marL="0" indent="0" algn="l">
              <a:buNone/>
            </a:pPr>
            <a:r>
              <a:rPr lang="en-US" sz="1600" b="1" i="0" u="none" strike="noStrike" dirty="0">
                <a:solidFill>
                  <a:schemeClr val="bg2">
                    <a:lumMod val="50000"/>
                  </a:schemeClr>
                </a:solidFill>
                <a:effectLst/>
                <a:latin typeface="Abadi" panose="020B0604020104020204" pitchFamily="34" charset="0"/>
              </a:rPr>
              <a:t>2. </a:t>
            </a:r>
            <a:r>
              <a:rPr lang="en-US" sz="1600" b="1" i="0" u="none" strike="noStrike" dirty="0">
                <a:effectLst/>
                <a:latin typeface="Abadi" panose="020B0604020104020204" pitchFamily="34" charset="0"/>
              </a:rPr>
              <a:t>Web Scraping (Wikipedia Page)</a:t>
            </a:r>
          </a:p>
          <a:p>
            <a:pPr lvl="1"/>
            <a:r>
              <a:rPr lang="en-US" sz="1600" b="1" i="0" u="none" strike="noStrike" dirty="0">
                <a:effectLst/>
                <a:latin typeface="Abadi" panose="020B0604020104020204" pitchFamily="34" charset="0"/>
              </a:rPr>
              <a:t>Target Source:</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hlinkClick r:id="rId4"/>
              </a:rPr>
              <a:t>https://</a:t>
            </a:r>
            <a:r>
              <a:rPr lang="en-US" sz="1600" b="0" i="0" u="none" strike="noStrike" dirty="0" err="1">
                <a:solidFill>
                  <a:schemeClr val="bg2">
                    <a:lumMod val="50000"/>
                  </a:schemeClr>
                </a:solidFill>
                <a:effectLst/>
                <a:latin typeface="Abadi" panose="020B0604020104020204" pitchFamily="34" charset="0"/>
                <a:hlinkClick r:id="rId4"/>
              </a:rPr>
              <a:t>en.wikipedia.org</a:t>
            </a:r>
            <a:r>
              <a:rPr lang="en-US" sz="1600" b="0" i="0" u="none" strike="noStrike" dirty="0">
                <a:solidFill>
                  <a:schemeClr val="bg2">
                    <a:lumMod val="50000"/>
                  </a:schemeClr>
                </a:solidFill>
                <a:effectLst/>
                <a:latin typeface="Abadi" panose="020B0604020104020204" pitchFamily="34" charset="0"/>
                <a:hlinkClick r:id="rId4"/>
              </a:rPr>
              <a:t>/wiki/List_of_Falcon_9_and_Falcon_Heavy_launches</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Extracting Launch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t>
            </a:r>
            <a:r>
              <a:rPr lang="en-US" sz="1600" b="0" i="0" u="none" strike="noStrike" dirty="0" err="1">
                <a:solidFill>
                  <a:schemeClr val="bg2">
                    <a:lumMod val="50000"/>
                  </a:schemeClr>
                </a:solidFill>
                <a:effectLst/>
                <a:latin typeface="Abadi" panose="020B0604020104020204" pitchFamily="34" charset="0"/>
              </a:rPr>
              <a:t>BeautifulSoup</a:t>
            </a:r>
            <a:r>
              <a:rPr lang="en-US" sz="1600" b="0" i="0" u="none" strike="noStrike" dirty="0">
                <a:solidFill>
                  <a:schemeClr val="bg2">
                    <a:lumMod val="50000"/>
                  </a:schemeClr>
                </a:solidFill>
                <a:effectLst/>
                <a:latin typeface="Abadi" panose="020B0604020104020204" pitchFamily="34" charset="0"/>
              </a:rPr>
              <a:t> to parse HTML tables containing Falcon 9 launch details.</a:t>
            </a:r>
          </a:p>
          <a:p>
            <a:pPr lvl="1"/>
            <a:r>
              <a:rPr lang="en-US" sz="1600" b="1" i="0" u="none" strike="noStrike" dirty="0">
                <a:effectLst/>
                <a:latin typeface="Abadi" panose="020B0604020104020204" pitchFamily="34" charset="0"/>
              </a:rPr>
              <a:t>Cleaning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Removed unnecessary tags and extracted key details like flight number, launch site, customer, payload mass, and landing success.</a:t>
            </a:r>
          </a:p>
          <a:p>
            <a:pPr marL="0" indent="0" algn="l">
              <a:buNone/>
            </a:pPr>
            <a:r>
              <a:rPr lang="en-US" sz="1600" b="1" i="0" u="none" strike="noStrike" dirty="0">
                <a:solidFill>
                  <a:schemeClr val="bg2">
                    <a:lumMod val="50000"/>
                  </a:schemeClr>
                </a:solidFill>
                <a:effectLst/>
                <a:latin typeface="Abadi" panose="020B0604020104020204" pitchFamily="34" charset="0"/>
              </a:rPr>
              <a:t>3</a:t>
            </a:r>
            <a:r>
              <a:rPr lang="en-US" sz="1600" b="1" i="0" u="none" strike="noStrike" dirty="0">
                <a:effectLst/>
                <a:latin typeface="Abadi" panose="020B0604020104020204" pitchFamily="34" charset="0"/>
              </a:rPr>
              <a:t>. Data Transformation and Storage</a:t>
            </a:r>
          </a:p>
          <a:p>
            <a:pPr lvl="1"/>
            <a:r>
              <a:rPr lang="en-US" sz="1600" b="1" i="0" u="none" strike="noStrike" dirty="0">
                <a:effectLst/>
                <a:latin typeface="Abadi" panose="020B0604020104020204" pitchFamily="34" charset="0"/>
              </a:rPr>
              <a:t>Data Structuring:</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Converted raw API and web-scraped data into a structured </a:t>
            </a:r>
            <a:r>
              <a:rPr lang="en-US" sz="1600" b="1" i="0" u="none" strike="noStrike" dirty="0">
                <a:solidFill>
                  <a:schemeClr val="bg2">
                    <a:lumMod val="50000"/>
                  </a:schemeClr>
                </a:solidFill>
                <a:effectLst/>
                <a:latin typeface="Abadi" panose="020B0604020104020204" pitchFamily="34" charset="0"/>
              </a:rPr>
              <a:t>Pandas </a:t>
            </a:r>
            <a:r>
              <a:rPr lang="en-US" sz="1600" b="1" i="0" u="none" strike="noStrike" dirty="0" err="1">
                <a:solidFill>
                  <a:schemeClr val="bg2">
                    <a:lumMod val="50000"/>
                  </a:schemeClr>
                </a:solidFill>
                <a:effectLst/>
                <a:latin typeface="Abadi" panose="020B0604020104020204" pitchFamily="34" charset="0"/>
              </a:rPr>
              <a:t>DataFrame</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Cleaning &amp; Preprocessing:</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Standardized column values, handled missing data, and removed duplicate entries.</a:t>
            </a:r>
          </a:p>
          <a:p>
            <a:pPr lvl="1"/>
            <a:r>
              <a:rPr lang="en-US" sz="1600" b="1" i="0" u="none" strike="noStrike" dirty="0">
                <a:effectLst/>
                <a:latin typeface="Abadi" panose="020B0604020104020204" pitchFamily="34" charset="0"/>
              </a:rPr>
              <a:t>Exporting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Stored final dataset as CSV for further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12150</TotalTime>
  <Words>4611</Words>
  <Application>Microsoft Macintosh PowerPoint</Application>
  <PresentationFormat>Widescreen</PresentationFormat>
  <Paragraphs>411</Paragraphs>
  <Slides>66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66</vt:i4>
      </vt:variant>
    </vt:vector>
  </HeadingPairs>
  <TitlesOfParts>
    <vt:vector size="7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Kumar Arpit</cp:lastModifiedBy>
  <cp:revision>207</cp:revision>
  <dcterms:created xsi:type="dcterms:W3CDTF">2021-04-29T18:58:34Z</dcterms:created>
  <dcterms:modified xsi:type="dcterms:W3CDTF">2025-03-04T15:15:06Z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